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69" r:id="rId2"/>
    <p:sldId id="275" r:id="rId3"/>
    <p:sldId id="271" r:id="rId4"/>
    <p:sldId id="257" r:id="rId5"/>
    <p:sldId id="273" r:id="rId6"/>
    <p:sldId id="274" r:id="rId7"/>
    <p:sldId id="258" r:id="rId8"/>
    <p:sldId id="259" r:id="rId9"/>
    <p:sldId id="260" r:id="rId10"/>
    <p:sldId id="261" r:id="rId11"/>
    <p:sldId id="262" r:id="rId12"/>
    <p:sldId id="263" r:id="rId13"/>
    <p:sldId id="264" r:id="rId14"/>
    <p:sldId id="270" r:id="rId15"/>
    <p:sldId id="265" r:id="rId16"/>
    <p:sldId id="272" r:id="rId17"/>
    <p:sldId id="266" r:id="rId18"/>
    <p:sldId id="267" r:id="rId19"/>
    <p:sldId id="349" r:id="rId20"/>
    <p:sldId id="348" r:id="rId21"/>
    <p:sldId id="350" r:id="rId22"/>
    <p:sldId id="268"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snapToObjects="1">
      <p:cViewPr varScale="1">
        <p:scale>
          <a:sx n="120" d="100"/>
          <a:sy n="120" d="100"/>
        </p:scale>
        <p:origin x="800"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93224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~1.5 min. An elevator pitch is not a compressed brochure. Its job is to create enough relevance and curiosity to get the next question. Tell them you will show a real example, including the messy middle.</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FC7E9-7B2E-F4A5-6A2F-FC1FC3E056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031D99-C8D8-C5D6-6B15-F71F77A84D83}"/>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EC4248E4-E5B8-B9C6-D482-DDB716AA0069}"/>
              </a:ext>
            </a:extLst>
          </p:cNvPr>
          <p:cNvSpPr>
            <a:spLocks noGrp="1"/>
          </p:cNvSpPr>
          <p:nvPr>
            <p:ph type="body" sz="quarter" idx="3"/>
          </p:nvPr>
        </p:nvSpPr>
        <p:spPr/>
        <p:txBody>
          <a:bodyPr/>
          <a:lstStyle/>
          <a:p>
            <a:r>
              <a:t>~1.5 min. An elevator pitch is not a compressed brochure. Its job is to create enough relevance and curiosity to get the next question. Tell them you will show a real example, including the messy middle.</a:t>
            </a:r>
          </a:p>
        </p:txBody>
      </p:sp>
      <p:sp>
        <p:nvSpPr>
          <p:cNvPr id="4" name="Slide Number Placeholder 3">
            <a:extLst>
              <a:ext uri="{FF2B5EF4-FFF2-40B4-BE49-F238E27FC236}">
                <a16:creationId xmlns:a16="http://schemas.microsoft.com/office/drawing/2014/main" id="{79387514-7AA1-7DC9-6498-AA41BD028DB6}"/>
              </a:ext>
            </a:extLst>
          </p:cNvPr>
          <p:cNvSpPr>
            <a:spLocks noGrp="1"/>
          </p:cNvSpPr>
          <p:nvPr>
            <p:ph type="sldNum" sz="quarter" idx="5"/>
          </p:nvPr>
        </p:nvSpPr>
        <p:spPr/>
      </p:sp>
    </p:spTree>
    <p:extLst>
      <p:ext uri="{BB962C8B-B14F-4D97-AF65-F5344CB8AC3E}">
        <p14:creationId xmlns:p14="http://schemas.microsoft.com/office/powerpoint/2010/main" val="2805919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Ground the audience first. An elevator pitch is a short introduction, usually 30–60 seconds. It can be about you, a business, product or idea. The goal is to create enough interest to continue the conversation.</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~1.5 min. This is a thinking framework, not a script formula. The same company can need different pitches for a customer, referral partner, investor or employee.</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sz="quarter" idx="3"/>
          </p:nvPr>
        </p:nvSpPr>
        <p:spPr/>
        <p:txBody>
          <a:bodyPr/>
          <a:lstStyle/>
          <a:p>
            <a:r>
              <a:t>Start short and earn more time. An elevator pitch may run 30–60 seconds, but in many networking situations, starting closer to 20–30 seconds gives the listener room to engage and lets you earn the rest of the conversation.</a:t>
            </a:r>
          </a:p>
          <a:p>
            <a:endParaRPr/>
          </a:p>
          <a:p>
            <a:r>
              <a:t>Know the pieces rather than memorizing every word. Understanding the listener, pain, value, proof and next step makes it easier to adapt naturally to the person in front of you.</a:t>
            </a:r>
          </a:p>
          <a:p>
            <a:endParaRPr/>
          </a:p>
          <a:p>
            <a:r>
              <a:t>Practice out loud. Language can look great on a screen and sound ridiculous when you say it. If you stumble over a phrase, rewrite it in words you would actually use.</a:t>
            </a:r>
          </a:p>
          <a:p>
            <a:endParaRPr/>
          </a:p>
          <a:p>
            <a:r>
              <a:t>Leave room for the next question. The goal is to spark enough interest for someone to ask more, rather than trying to tell them everything at once.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B273C-2D8A-C44B-8A18-22302C936978}"/>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627FABB4-EAA6-1067-06C0-6DA845E51971}"/>
              </a:ext>
            </a:extLst>
          </p:cNvPr>
          <p:cNvSpPr>
            <a:spLocks noGrp="1"/>
          </p:cNvSpPr>
          <p:nvPr>
            <p:ph type="body" sz="quarter" idx="3"/>
          </p:nvPr>
        </p:nvSpPr>
        <p:spPr/>
        <p:txBody>
          <a:bodyPr/>
          <a:lstStyle/>
          <a:p>
            <a:r>
              <a:t>Start short and earn more time. An elevator pitch may run 30–60 seconds, but in many networking situations, starting closer to 20–30 seconds gives the listener room to engage and lets you earn the rest of the conversation.</a:t>
            </a:r>
          </a:p>
          <a:p>
            <a:endParaRPr/>
          </a:p>
          <a:p>
            <a:r>
              <a:t>Know the pieces rather than memorizing every word. Understanding the listener, pain, value, proof and next step makes it easier to adapt naturally to the person in front of you.</a:t>
            </a:r>
          </a:p>
          <a:p>
            <a:endParaRPr/>
          </a:p>
          <a:p>
            <a:r>
              <a:t>Practice out loud. Language can look great on a screen and sound ridiculous when you say it. If you stumble over a phrase, rewrite it in words you would actually use.</a:t>
            </a:r>
          </a:p>
          <a:p>
            <a:endParaRPr/>
          </a:p>
          <a:p>
            <a:r>
              <a:t>Leave room for the next question. The goal is to spark enough interest for someone to ask more, rather than trying to tell them everything at once.</a:t>
            </a:r>
          </a:p>
        </p:txBody>
      </p:sp>
    </p:spTree>
    <p:extLst>
      <p:ext uri="{BB962C8B-B14F-4D97-AF65-F5344CB8AC3E}">
        <p14:creationId xmlns:p14="http://schemas.microsoft.com/office/powerpoint/2010/main" val="529328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~1.5 min. Introduce AI only after the audience understands the pitch. AI is useful for brainstorming, challenging and refining. It is especially useful because reacting to something is often easier than starting from nothing.</a:t>
            </a:r>
          </a:p>
          <a:p>
            <a:endParaRPr lang="en-US"/>
          </a:p>
          <a:p>
            <a:r>
              <a:rPr lang="en-US"/>
              <a:t>Give AI context before you give it a task. In the Luna example, I didn’t simply type, “Write me an elevator pitch.” I gave AI information about the audience, the product, what I already knew, and what I was trying to accomplish. Better context produces better material to work with.</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 min. Make this personal: I use AI a lot and almost never take the first answer. I may spend a lot of time editing. That is not failure. The value is having something to react to.</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 min. These are patterns you personally catch in AI drafts. No blind copy-and-paste. A polished sentence can still be generic or unlike you.</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~30 sec. Transition: Rather than give you more prompts, let me show you what this looks like on something I am actually building.</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~1.5 min. These are your rough thoughts. The point is to show that you bring the substance. AI is not inventing what Luna is.</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 min. The product did not change. The listener did. For this walkthrough, focus on the superintendent.</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~1.5 min. This is brainstorming, not truth. Verify factual assumptions. You are using AI to get outside your own point of view.</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4B6F2-21E2-9976-C04D-F892B760D1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958596-F20F-8D05-E5E3-D21461A07412}"/>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69C8915A-4F55-065B-0FA2-8F50011D81E4}"/>
              </a:ext>
            </a:extLst>
          </p:cNvPr>
          <p:cNvSpPr>
            <a:spLocks noGrp="1"/>
          </p:cNvSpPr>
          <p:nvPr>
            <p:ph type="body" sz="quarter" idx="3"/>
          </p:nvPr>
        </p:nvSpPr>
        <p:spPr/>
        <p:txBody>
          <a:bodyPr/>
          <a:lstStyle/>
          <a:p>
            <a:r>
              <a:t>~2 min. This is brainstorming, not truth. Verify factual assumptions. The value is getting beyond your own point of view before writing.</a:t>
            </a:r>
          </a:p>
        </p:txBody>
      </p:sp>
      <p:sp>
        <p:nvSpPr>
          <p:cNvPr id="4" name="Slide Number Placeholder 3">
            <a:extLst>
              <a:ext uri="{FF2B5EF4-FFF2-40B4-BE49-F238E27FC236}">
                <a16:creationId xmlns:a16="http://schemas.microsoft.com/office/drawing/2014/main" id="{3E4F0CB9-F305-865C-7F2D-D3CC1214D0DE}"/>
              </a:ext>
            </a:extLst>
          </p:cNvPr>
          <p:cNvSpPr>
            <a:spLocks noGrp="1"/>
          </p:cNvSpPr>
          <p:nvPr>
            <p:ph type="sldNum" sz="quarter" idx="5"/>
          </p:nvPr>
        </p:nvSpPr>
        <p:spPr/>
      </p:sp>
    </p:spTree>
    <p:extLst>
      <p:ext uri="{BB962C8B-B14F-4D97-AF65-F5344CB8AC3E}">
        <p14:creationId xmlns:p14="http://schemas.microsoft.com/office/powerpoint/2010/main" val="1088734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 min. Narrate your actual edits: not me, too generic, keep this, you missed the point. This is the practical reality of using AI well.</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068A87-AE22-63DF-6965-10517E6A63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EBBE5B-BB31-749A-ADF4-4D0FF18DCDE0}"/>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DE386EAC-74D7-93A5-DBD0-B8E74BC86E92}"/>
              </a:ext>
            </a:extLst>
          </p:cNvPr>
          <p:cNvSpPr>
            <a:spLocks noGrp="1"/>
          </p:cNvSpPr>
          <p:nvPr>
            <p:ph type="body" sz="quarter" idx="3"/>
          </p:nvPr>
        </p:nvSpPr>
        <p:spPr/>
        <p:txBody>
          <a:bodyPr/>
          <a:lstStyle/>
          <a:p>
            <a:r>
              <a:t>~2 min. Narrate your actual edits: not me, too generic, keep this, you missed the point. This is the practical reality of using AI well.</a:t>
            </a:r>
          </a:p>
        </p:txBody>
      </p:sp>
      <p:sp>
        <p:nvSpPr>
          <p:cNvPr id="4" name="Slide Number Placeholder 3">
            <a:extLst>
              <a:ext uri="{FF2B5EF4-FFF2-40B4-BE49-F238E27FC236}">
                <a16:creationId xmlns:a16="http://schemas.microsoft.com/office/drawing/2014/main" id="{22EB90C2-39FE-DF38-6CB7-DE5F02E5FFA9}"/>
              </a:ext>
            </a:extLst>
          </p:cNvPr>
          <p:cNvSpPr>
            <a:spLocks noGrp="1"/>
          </p:cNvSpPr>
          <p:nvPr>
            <p:ph type="sldNum" sz="quarter" idx="5"/>
          </p:nvPr>
        </p:nvSpPr>
        <p:spPr/>
      </p:sp>
    </p:spTree>
    <p:extLst>
      <p:ext uri="{BB962C8B-B14F-4D97-AF65-F5344CB8AC3E}">
        <p14:creationId xmlns:p14="http://schemas.microsoft.com/office/powerpoint/2010/main" val="13045447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~1.5 min. Call back to the earlier AI smell test. This makes the general advice concrete.</a:t>
            </a:r>
            <a:endParaRPr lang="en-US" dirty="0"/>
          </a:p>
          <a:p>
            <a:endParaRPr lang="en-US" dirty="0"/>
          </a:p>
          <a:p>
            <a:r>
              <a:rPr lang="en-US" dirty="0"/>
              <a:t>This is </a:t>
            </a:r>
            <a:r>
              <a:rPr lang="en-US" b="1" dirty="0"/>
              <a:t>perfect for your “AI Smell Test” slide</a:t>
            </a:r>
            <a:r>
              <a:rPr lang="en-US" dirty="0"/>
              <a:t> because you can mark it up:</a:t>
            </a:r>
          </a:p>
          <a:p>
            <a:pPr lvl="0"/>
            <a:r>
              <a:rPr lang="en-US" b="1" dirty="0"/>
              <a:t>“isn’t just X—it’s Y”</a:t>
            </a:r>
            <a:r>
              <a:rPr lang="en-US" dirty="0"/>
              <a:t> → classic AI construction</a:t>
            </a:r>
          </a:p>
          <a:p>
            <a:pPr lvl="0"/>
            <a:r>
              <a:rPr lang="en-US" b="1" dirty="0"/>
              <a:t>“personalized learning companion”</a:t>
            </a:r>
            <a:r>
              <a:rPr lang="en-US" dirty="0"/>
              <a:t> → consultant/marketing language</a:t>
            </a:r>
          </a:p>
          <a:p>
            <a:pPr lvl="0"/>
            <a:r>
              <a:rPr lang="en-US" b="1" dirty="0"/>
              <a:t>“designed to transform…”</a:t>
            </a:r>
            <a:r>
              <a:rPr lang="en-US" dirty="0"/>
              <a:t> → </a:t>
            </a:r>
            <a:r>
              <a:rPr lang="en-US" i="1" dirty="0"/>
              <a:t>transform</a:t>
            </a:r>
            <a:r>
              <a:rPr lang="en-US" dirty="0"/>
              <a:t> is an AI favorite</a:t>
            </a:r>
          </a:p>
          <a:p>
            <a:pPr lvl="0"/>
            <a:r>
              <a:rPr lang="en-US" b="1" dirty="0"/>
              <a:t>“combining intelligent personalization, persistent memory, and accuracy-focused technology”</a:t>
            </a:r>
            <a:r>
              <a:rPr lang="en-US" dirty="0"/>
              <a:t> → suspiciously neat </a:t>
            </a:r>
            <a:r>
              <a:rPr lang="en-US" b="1" dirty="0"/>
              <a:t>rule of three</a:t>
            </a:r>
            <a:endParaRPr lang="en-US" dirty="0"/>
          </a:p>
          <a:p>
            <a:pPr lvl="0"/>
            <a:r>
              <a:rPr lang="en-US" b="1" dirty="0"/>
              <a:t>“meets every student where they are”</a:t>
            </a:r>
            <a:r>
              <a:rPr lang="en-US" dirty="0"/>
              <a:t> → cliché</a:t>
            </a:r>
          </a:p>
          <a:p>
            <a:pPr lvl="0"/>
            <a:r>
              <a:rPr lang="en-US" b="1" dirty="0"/>
              <a:t>“empowers them”</a:t>
            </a:r>
            <a:r>
              <a:rPr lang="en-US" dirty="0"/>
              <a:t> → AI buzzword</a:t>
            </a:r>
          </a:p>
          <a:p>
            <a:pPr lvl="0"/>
            <a:r>
              <a:rPr lang="en-US" b="1" dirty="0"/>
              <a:t>“bridge the gap”</a:t>
            </a:r>
            <a:r>
              <a:rPr lang="en-US" dirty="0"/>
              <a:t> → generic business phrase</a:t>
            </a:r>
          </a:p>
          <a:p>
            <a:pPr lvl="0"/>
            <a:r>
              <a:rPr lang="en-US" b="1" dirty="0"/>
              <a:t>“the help they need / peace of mind they deserve”</a:t>
            </a:r>
            <a:r>
              <a:rPr lang="en-US" dirty="0"/>
              <a:t> → overly polished parallel construction</a:t>
            </a:r>
          </a:p>
          <a:p>
            <a:pPr lvl="0"/>
            <a:r>
              <a:rPr lang="en-US" dirty="0"/>
              <a:t>And the biggest problem: </a:t>
            </a:r>
            <a:r>
              <a:rPr lang="en-US" b="1" dirty="0"/>
              <a:t>it makes Luna sound like every other AI education product.</a:t>
            </a:r>
            <a:endParaRPr lang="en-US" dirty="0"/>
          </a:p>
          <a:p>
            <a:r>
              <a:rPr lang="en-US" dirty="0"/>
              <a:t>You could literally put the paragraph on the left and your handwritten-style annotations on the right:</a:t>
            </a:r>
          </a:p>
          <a:p>
            <a:r>
              <a:rPr lang="en-US" b="1" dirty="0"/>
              <a:t>“I wouldn't say this.”</a:t>
            </a:r>
            <a:br>
              <a:rPr lang="en-US" dirty="0"/>
            </a:br>
            <a:r>
              <a:rPr lang="en-US" b="1" dirty="0"/>
              <a:t>“What does this actually mean?”</a:t>
            </a:r>
            <a:br>
              <a:rPr lang="en-US" dirty="0"/>
            </a:br>
            <a:r>
              <a:rPr lang="en-US" b="1" dirty="0"/>
              <a:t>“Generic.”</a:t>
            </a:r>
            <a:br>
              <a:rPr lang="en-US" dirty="0"/>
            </a:br>
            <a:r>
              <a:rPr lang="en-US" b="1" dirty="0"/>
              <a:t>“AI loves this construction.”</a:t>
            </a:r>
            <a:br>
              <a:rPr lang="en-US" dirty="0"/>
            </a:br>
            <a:r>
              <a:rPr lang="en-US" b="1" dirty="0"/>
              <a:t>“Claim is too broad.”</a:t>
            </a:r>
            <a:endParaRPr lang="en-US" dirty="0"/>
          </a:p>
          <a:p>
            <a:r>
              <a:rPr lang="en-US" dirty="0"/>
              <a:t>Then reveal the bigger lesson:</a:t>
            </a:r>
          </a:p>
          <a:p>
            <a:r>
              <a:rPr lang="en-US" b="1" dirty="0"/>
              <a:t>The problem isn't that the writing is bad.</a:t>
            </a:r>
            <a:br>
              <a:rPr lang="en-US" b="1" dirty="0"/>
            </a:br>
            <a:r>
              <a:rPr lang="en-US" b="1" dirty="0"/>
              <a:t>The problem is that it sounds good without saying enough.</a:t>
            </a:r>
            <a:endParaRPr lang="en-US" dirty="0"/>
          </a:p>
          <a:p>
            <a:r>
              <a:rPr lang="en-US" dirty="0"/>
              <a:t>That's exactly the distinction I think you want the business owners to understand.</a:t>
            </a:r>
          </a:p>
          <a:p>
            <a:r>
              <a:rPr lang="en-US" dirty="0"/>
              <a:t>what is —</a:t>
            </a:r>
          </a:p>
          <a:p>
            <a:r>
              <a:rPr lang="en-US" dirty="0"/>
              <a:t>That symbol </a:t>
            </a:r>
            <a:r>
              <a:rPr lang="en-US" b="1" dirty="0"/>
              <a:t>—</a:t>
            </a:r>
            <a:r>
              <a:rPr lang="en-US" dirty="0"/>
              <a:t> is an </a:t>
            </a:r>
            <a:r>
              <a:rPr lang="en-US" b="1" dirty="0" err="1"/>
              <a:t>em</a:t>
            </a:r>
            <a:r>
              <a:rPr lang="en-US" b="1" dirty="0"/>
              <a:t> dash</a:t>
            </a:r>
            <a:r>
              <a:rPr lang="en-US" dirty="0"/>
              <a:t>.</a:t>
            </a:r>
          </a:p>
          <a:p>
            <a:r>
              <a:rPr lang="en-US" dirty="0"/>
              <a:t>There are three common dash-like marks:</a:t>
            </a:r>
          </a:p>
          <a:p>
            <a:pPr lvl="0"/>
            <a:r>
              <a:rPr lang="en-US" b="1" dirty="0"/>
              <a:t>Hyphen:</a:t>
            </a:r>
            <a:r>
              <a:rPr lang="en-US" dirty="0"/>
              <a:t> </a:t>
            </a:r>
            <a:r>
              <a:rPr lang="en-US" sz="1200" kern="1200" dirty="0">
                <a:solidFill>
                  <a:schemeClr val="tx1"/>
                </a:solidFill>
                <a:latin typeface="+mn-lt"/>
                <a:ea typeface="+mn-ea"/>
                <a:cs typeface="+mn-cs"/>
              </a:rPr>
              <a:t>-</a:t>
            </a:r>
            <a:r>
              <a:rPr lang="en-US" dirty="0"/>
              <a:t> — connects words, e.g. </a:t>
            </a:r>
            <a:r>
              <a:rPr lang="en-US" i="1" dirty="0"/>
              <a:t>AI-powered</a:t>
            </a:r>
            <a:endParaRPr lang="en-US" dirty="0"/>
          </a:p>
          <a:p>
            <a:pPr lvl="0"/>
            <a:r>
              <a:rPr lang="en-US" b="1" dirty="0"/>
              <a:t>En dash:</a:t>
            </a:r>
            <a:r>
              <a:rPr lang="en-US" dirty="0"/>
              <a:t> </a:t>
            </a:r>
            <a:r>
              <a:rPr lang="en-US" sz="1200" kern="1200" dirty="0">
                <a:solidFill>
                  <a:schemeClr val="tx1"/>
                </a:solidFill>
                <a:latin typeface="+mn-lt"/>
                <a:ea typeface="+mn-ea"/>
                <a:cs typeface="+mn-cs"/>
              </a:rPr>
              <a:t>–</a:t>
            </a:r>
            <a:r>
              <a:rPr lang="en-US" dirty="0"/>
              <a:t> — often indicates a range, e.g. </a:t>
            </a:r>
            <a:r>
              <a:rPr lang="en-US" i="1" dirty="0"/>
              <a:t>30–60 seconds</a:t>
            </a:r>
            <a:endParaRPr lang="en-US" dirty="0"/>
          </a:p>
          <a:p>
            <a:pPr lvl="0"/>
            <a:r>
              <a:rPr lang="en-US" b="1" dirty="0"/>
              <a:t>Em dash:</a:t>
            </a:r>
            <a:r>
              <a:rPr lang="en-US" dirty="0"/>
              <a:t> </a:t>
            </a:r>
            <a:r>
              <a:rPr lang="en-US" sz="1200" kern="1200" dirty="0">
                <a:solidFill>
                  <a:schemeClr val="tx1"/>
                </a:solidFill>
                <a:latin typeface="+mn-lt"/>
                <a:ea typeface="+mn-ea"/>
                <a:cs typeface="+mn-cs"/>
              </a:rPr>
              <a:t>—</a:t>
            </a:r>
            <a:r>
              <a:rPr lang="en-US" dirty="0"/>
              <a:t> — creates a break in a sentence, like this: </a:t>
            </a:r>
            <a:r>
              <a:rPr lang="en-US" i="1" dirty="0"/>
              <a:t>Luna helps students learn—not simply get answers.</a:t>
            </a:r>
            <a:endParaRPr lang="en-US" dirty="0"/>
          </a:p>
          <a:p>
            <a:r>
              <a:rPr lang="en-US" dirty="0"/>
              <a:t>And </a:t>
            </a:r>
            <a:r>
              <a:rPr lang="en-US" b="1" dirty="0"/>
              <a:t>yes, the </a:t>
            </a:r>
            <a:r>
              <a:rPr lang="en-US" b="1" dirty="0" err="1"/>
              <a:t>em</a:t>
            </a:r>
            <a:r>
              <a:rPr lang="en-US" b="1" dirty="0"/>
              <a:t> dash is one of the “AI tells” you were thinking of.</a:t>
            </a:r>
            <a:r>
              <a:rPr lang="en-US" dirty="0"/>
              <a:t> AI tends to use them much more frequently than most people naturally do.</a:t>
            </a:r>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~1.5 min. Read one or two, not all four. Close: AI did not invent my story. It helped me decide which parts mattered to this listener and gave me something to react to and refine. Return to the opening: the goal is the next question. Then Q&amp;A.</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86EAE-8C3F-C97C-9DF0-728D2FEDD5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FEFB0E-704E-D275-B7EE-B1912BD7D4E5}"/>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4C549B98-259E-03F0-048F-84C79B596434}"/>
              </a:ext>
            </a:extLst>
          </p:cNvPr>
          <p:cNvSpPr>
            <a:spLocks noGrp="1"/>
          </p:cNvSpPr>
          <p:nvPr>
            <p:ph type="body" sz="quarter" idx="3"/>
          </p:nvPr>
        </p:nvSpPr>
        <p:spPr/>
        <p:txBody>
          <a:bodyPr/>
          <a:lstStyle/>
          <a:p>
            <a:r>
              <a:t>~1.5 min. Read one or two, not all four. Close: AI did not invent my story. It helped me decide which parts mattered to this listener and gave me something to react to and refine. Return to the opening: the goal is the next question. Then Q&amp;A.</a:t>
            </a:r>
          </a:p>
        </p:txBody>
      </p:sp>
      <p:sp>
        <p:nvSpPr>
          <p:cNvPr id="4" name="Slide Number Placeholder 3">
            <a:extLst>
              <a:ext uri="{FF2B5EF4-FFF2-40B4-BE49-F238E27FC236}">
                <a16:creationId xmlns:a16="http://schemas.microsoft.com/office/drawing/2014/main" id="{D78CFD1C-27E8-9838-B72F-C9B55365F2C5}"/>
              </a:ext>
            </a:extLst>
          </p:cNvPr>
          <p:cNvSpPr>
            <a:spLocks noGrp="1"/>
          </p:cNvSpPr>
          <p:nvPr>
            <p:ph type="sldNum" sz="quarter" idx="5"/>
          </p:nvPr>
        </p:nvSpPr>
        <p:spPr/>
      </p:sp>
    </p:spTree>
    <p:extLst>
      <p:ext uri="{BB962C8B-B14F-4D97-AF65-F5344CB8AC3E}">
        <p14:creationId xmlns:p14="http://schemas.microsoft.com/office/powerpoint/2010/main" val="39322690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30988-F465-E1A9-1D74-865C115F65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27ED07-B4CC-4B6D-60BA-D61EF699E636}"/>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3A1D2390-58A2-7AEF-99E5-88818AC897DD}"/>
              </a:ext>
            </a:extLst>
          </p:cNvPr>
          <p:cNvSpPr>
            <a:spLocks noGrp="1"/>
          </p:cNvSpPr>
          <p:nvPr>
            <p:ph type="body" sz="quarter" idx="3"/>
          </p:nvPr>
        </p:nvSpPr>
        <p:spPr/>
        <p:txBody>
          <a:bodyPr/>
          <a:lstStyle/>
          <a:p>
            <a:r>
              <a:t>~1.5 min. Read one or two, not all four. Close: AI did not invent my story. It helped me decide which parts mattered to this listener and gave me something to react to and refine. Return to the opening: the goal is the next question. Then Q&amp;A.</a:t>
            </a:r>
          </a:p>
        </p:txBody>
      </p:sp>
      <p:sp>
        <p:nvSpPr>
          <p:cNvPr id="4" name="Slide Number Placeholder 3">
            <a:extLst>
              <a:ext uri="{FF2B5EF4-FFF2-40B4-BE49-F238E27FC236}">
                <a16:creationId xmlns:a16="http://schemas.microsoft.com/office/drawing/2014/main" id="{83F32EB5-13DC-208D-5B6B-FC879157157D}"/>
              </a:ext>
            </a:extLst>
          </p:cNvPr>
          <p:cNvSpPr>
            <a:spLocks noGrp="1"/>
          </p:cNvSpPr>
          <p:nvPr>
            <p:ph type="sldNum" sz="quarter" idx="5"/>
          </p:nvPr>
        </p:nvSpPr>
        <p:spPr/>
      </p:sp>
    </p:spTree>
    <p:extLst>
      <p:ext uri="{BB962C8B-B14F-4D97-AF65-F5344CB8AC3E}">
        <p14:creationId xmlns:p14="http://schemas.microsoft.com/office/powerpoint/2010/main" val="32508077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15B99-27EA-6FA7-E5B0-F595CD81A0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79B50A-ED16-283C-23F0-348D370C55B4}"/>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A63D6CAC-4B84-B646-DA4B-3E92D4185A62}"/>
              </a:ext>
            </a:extLst>
          </p:cNvPr>
          <p:cNvSpPr>
            <a:spLocks noGrp="1"/>
          </p:cNvSpPr>
          <p:nvPr>
            <p:ph type="body" sz="quarter" idx="3"/>
          </p:nvPr>
        </p:nvSpPr>
        <p:spPr/>
        <p:txBody>
          <a:bodyPr/>
          <a:lstStyle/>
          <a:p>
            <a:r>
              <a:t>~1.5 min. Read one or two, not all four. Close: AI did not invent my story. It helped me decide which parts mattered to this listener and gave me something to react to and refine. Return to the opening: the goal is the next question. Then Q&amp;A.</a:t>
            </a:r>
          </a:p>
        </p:txBody>
      </p:sp>
      <p:sp>
        <p:nvSpPr>
          <p:cNvPr id="4" name="Slide Number Placeholder 3">
            <a:extLst>
              <a:ext uri="{FF2B5EF4-FFF2-40B4-BE49-F238E27FC236}">
                <a16:creationId xmlns:a16="http://schemas.microsoft.com/office/drawing/2014/main" id="{40993E6F-B534-C254-EB6C-C3328F932451}"/>
              </a:ext>
            </a:extLst>
          </p:cNvPr>
          <p:cNvSpPr>
            <a:spLocks noGrp="1"/>
          </p:cNvSpPr>
          <p:nvPr>
            <p:ph type="sldNum" sz="quarter" idx="5"/>
          </p:nvPr>
        </p:nvSpPr>
        <p:spPr/>
      </p:sp>
    </p:spTree>
    <p:extLst>
      <p:ext uri="{BB962C8B-B14F-4D97-AF65-F5344CB8AC3E}">
        <p14:creationId xmlns:p14="http://schemas.microsoft.com/office/powerpoint/2010/main" val="5879000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Closing / Q&amp;A slide. Leave this on screen throughout the 10-minute Q&amp;A. Say: “If you want the deck and the prompts I used today, scan the QR code. And feel free to connect with me on LinkedIn.”</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10/6/26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10/6/26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10/6/26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10/6/26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4" name="TextBox 3"/>
          <p:cNvSpPr txBox="1"/>
          <p:nvPr/>
        </p:nvSpPr>
        <p:spPr>
          <a:xfrm>
            <a:off x="658368" y="1051560"/>
            <a:ext cx="10698480" cy="68580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3100" b="1" i="0" u="none" strike="noStrike" kern="1200" cap="none" spc="0" normalizeH="0" baseline="0" noProof="0" dirty="0">
                <a:ln>
                  <a:noFill/>
                </a:ln>
                <a:solidFill>
                  <a:srgbClr val="232321"/>
                </a:solidFill>
                <a:effectLst/>
                <a:uLnTx/>
                <a:uFillTx/>
                <a:latin typeface="Aptos"/>
                <a:ea typeface="+mn-ea"/>
                <a:cs typeface="+mn-cs"/>
              </a:rPr>
              <a:t>Your elevator pitch has one job.</a:t>
            </a:r>
          </a:p>
        </p:txBody>
      </p:sp>
      <p:sp>
        <p:nvSpPr>
          <p:cNvPr id="5" name="TextBox 4"/>
          <p:cNvSpPr txBox="1"/>
          <p:nvPr/>
        </p:nvSpPr>
        <p:spPr>
          <a:xfrm>
            <a:off x="640080" y="6446520"/>
            <a:ext cx="2011680" cy="1828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900" b="1" i="0" u="none" strike="noStrike" kern="1200" cap="none" spc="0" normalizeH="0" baseline="0" noProof="0">
                <a:ln>
                  <a:noFill/>
                </a:ln>
                <a:solidFill>
                  <a:srgbClr val="69655E"/>
                </a:solidFill>
                <a:effectLst/>
                <a:uLnTx/>
                <a:uFillTx/>
                <a:latin typeface="Aptos"/>
                <a:ea typeface="+mn-ea"/>
                <a:cs typeface="+mn-cs"/>
              </a:rPr>
              <a:t>MARIAM TARIQ</a:t>
            </a:r>
          </a:p>
        </p:txBody>
      </p:sp>
      <p:sp>
        <p:nvSpPr>
          <p:cNvPr id="7" name="TextBox 6"/>
          <p:cNvSpPr txBox="1"/>
          <p:nvPr/>
        </p:nvSpPr>
        <p:spPr>
          <a:xfrm>
            <a:off x="658368" y="2240280"/>
            <a:ext cx="7315200" cy="54864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3400" b="1" i="0" u="none" strike="noStrike" kern="1200" cap="none" spc="0" normalizeH="0" baseline="0" noProof="0">
                <a:ln>
                  <a:noFill/>
                </a:ln>
                <a:solidFill>
                  <a:srgbClr val="DC6036"/>
                </a:solidFill>
                <a:effectLst/>
                <a:uLnTx/>
                <a:uFillTx/>
                <a:latin typeface="Aptos"/>
                <a:ea typeface="+mn-ea"/>
                <a:cs typeface="+mn-cs"/>
              </a:rPr>
              <a:t>Get the next question.</a:t>
            </a:r>
          </a:p>
        </p:txBody>
      </p:sp>
      <p:sp>
        <p:nvSpPr>
          <p:cNvPr id="8" name="TextBox 7"/>
          <p:cNvSpPr txBox="1"/>
          <p:nvPr/>
        </p:nvSpPr>
        <p:spPr>
          <a:xfrm>
            <a:off x="685800" y="3246120"/>
            <a:ext cx="7955279" cy="7315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900" b="0" i="0" u="none" strike="noStrike" kern="1200" cap="none" spc="0" normalizeH="0" baseline="0" noProof="0">
                <a:ln>
                  <a:noFill/>
                </a:ln>
                <a:solidFill>
                  <a:srgbClr val="69655E"/>
                </a:solidFill>
                <a:effectLst/>
                <a:uLnTx/>
                <a:uFillTx/>
                <a:latin typeface="Aptos"/>
                <a:ea typeface="+mn-ea"/>
                <a:cs typeface="+mn-cs"/>
              </a:rPr>
              <a:t>How to use AI to get started, think harder and refine your message — without sounding like AI.</a:t>
            </a:r>
          </a:p>
        </p:txBody>
      </p:sp>
      <p:sp>
        <p:nvSpPr>
          <p:cNvPr id="9" name="Rounded Rectangle 8"/>
          <p:cNvSpPr/>
          <p:nvPr/>
        </p:nvSpPr>
        <p:spPr>
          <a:xfrm>
            <a:off x="8641079" y="2057399"/>
            <a:ext cx="2788921" cy="2801679"/>
          </a:xfrm>
          <a:prstGeom prst="roundRect">
            <a:avLst/>
          </a:prstGeom>
          <a:solidFill>
            <a:srgbClr val="FFFFFF"/>
          </a:solidFill>
          <a:ln>
            <a:solidFill>
              <a:srgbClr val="EDE7DD"/>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Box 9"/>
          <p:cNvSpPr txBox="1"/>
          <p:nvPr/>
        </p:nvSpPr>
        <p:spPr>
          <a:xfrm>
            <a:off x="9052560" y="2487168"/>
            <a:ext cx="2103120" cy="36576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232321"/>
                </a:solidFill>
                <a:effectLst/>
                <a:uLnTx/>
                <a:uFillTx/>
                <a:latin typeface="Aptos"/>
                <a:ea typeface="+mn-ea"/>
                <a:cs typeface="+mn-cs"/>
              </a:rPr>
              <a:t>Mariam Tariq</a:t>
            </a:r>
          </a:p>
        </p:txBody>
      </p:sp>
      <p:sp>
        <p:nvSpPr>
          <p:cNvPr id="11" name="TextBox 10"/>
          <p:cNvSpPr txBox="1"/>
          <p:nvPr/>
        </p:nvSpPr>
        <p:spPr>
          <a:xfrm>
            <a:off x="9052560" y="3090672"/>
            <a:ext cx="2057400" cy="6400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a:ln>
                  <a:noFill/>
                </a:ln>
                <a:solidFill>
                  <a:srgbClr val="69655E"/>
                </a:solidFill>
                <a:effectLst/>
                <a:uLnTx/>
                <a:uFillTx/>
                <a:latin typeface="Aptos"/>
                <a:ea typeface="+mn-ea"/>
                <a:cs typeface="+mn-cs"/>
              </a:rPr>
              <a:t>Product &amp; GTM executive
Author • Speaker</a:t>
            </a:r>
          </a:p>
        </p:txBody>
      </p:sp>
      <p:sp>
        <p:nvSpPr>
          <p:cNvPr id="12" name="TextBox 11"/>
          <p:cNvSpPr txBox="1"/>
          <p:nvPr/>
        </p:nvSpPr>
        <p:spPr>
          <a:xfrm>
            <a:off x="9052560" y="3913632"/>
            <a:ext cx="2057400" cy="54864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232321"/>
                </a:solidFill>
                <a:effectLst/>
                <a:uLnTx/>
                <a:uFillTx/>
                <a:latin typeface="Aptos"/>
                <a:ea typeface="+mn-ea"/>
                <a:cs typeface="+mn-cs"/>
              </a:rPr>
              <a:t>The Unwritten Rules
for Getting Ahead at Work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a:extLst>
            <a:ext uri="{FF2B5EF4-FFF2-40B4-BE49-F238E27FC236}">
              <a16:creationId xmlns:a16="http://schemas.microsoft.com/office/drawing/2014/main" id="{2D992A36-825E-C479-B6E1-FF5D9FF92D9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86EA06B-70BB-842E-5E1D-CE3D65B57F45}"/>
              </a:ext>
            </a:extLst>
          </p:cNvPr>
          <p:cNvSpPr txBox="1"/>
          <p:nvPr/>
        </p:nvSpPr>
        <p:spPr>
          <a:xfrm>
            <a:off x="640080" y="6446520"/>
            <a:ext cx="2011680" cy="1828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900" b="1" i="0" u="none" strike="noStrike" kern="1200" cap="none" spc="0" normalizeH="0" baseline="0" noProof="0">
                <a:ln>
                  <a:noFill/>
                </a:ln>
                <a:solidFill>
                  <a:srgbClr val="69655E"/>
                </a:solidFill>
                <a:effectLst/>
                <a:uLnTx/>
                <a:uFillTx/>
                <a:latin typeface="Aptos"/>
                <a:ea typeface="+mn-ea"/>
                <a:cs typeface="+mn-cs"/>
              </a:rPr>
              <a:t>MARIAM TARIQ</a:t>
            </a:r>
          </a:p>
        </p:txBody>
      </p:sp>
      <p:sp>
        <p:nvSpPr>
          <p:cNvPr id="2" name="Title">
            <a:extLst>
              <a:ext uri="{FF2B5EF4-FFF2-40B4-BE49-F238E27FC236}">
                <a16:creationId xmlns:a16="http://schemas.microsoft.com/office/drawing/2014/main" id="{6783A2A5-1AD6-501A-9B2F-F76B9B845F75}"/>
              </a:ext>
            </a:extLst>
          </p:cNvPr>
          <p:cNvSpPr txBox="1">
            <a:spLocks/>
          </p:cNvSpPr>
          <p:nvPr/>
        </p:nvSpPr>
        <p:spPr>
          <a:xfrm>
            <a:off x="-137500" y="638260"/>
            <a:ext cx="6413500" cy="700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100" b="1" dirty="0">
                <a:latin typeface="Aptos"/>
              </a:rPr>
              <a:t>Your Experience Using AI</a:t>
            </a:r>
          </a:p>
        </p:txBody>
      </p:sp>
      <p:sp>
        <p:nvSpPr>
          <p:cNvPr id="3" name="icon">
            <a:extLst>
              <a:ext uri="{FF2B5EF4-FFF2-40B4-BE49-F238E27FC236}">
                <a16:creationId xmlns:a16="http://schemas.microsoft.com/office/drawing/2014/main" id="{861D848A-DF85-D643-816D-E4599F7853E5}"/>
              </a:ext>
            </a:extLst>
          </p:cNvPr>
          <p:cNvSpPr/>
          <p:nvPr/>
        </p:nvSpPr>
        <p:spPr>
          <a:xfrm>
            <a:off x="1865800" y="1858260"/>
            <a:ext cx="940000" cy="940000"/>
          </a:xfrm>
          <a:prstGeom prst="ellipse">
            <a:avLst/>
          </a:prstGeom>
          <a:solidFill>
            <a:srgbClr val="F0EBF7"/>
          </a:solidFill>
          <a:ln>
            <a:noFill/>
          </a:ln>
        </p:spPr>
        <p:txBody>
          <a:bodyPr/>
          <a:lstStyle/>
          <a:p>
            <a:endParaRPr lang="en-US"/>
          </a:p>
        </p:txBody>
      </p:sp>
      <p:sp>
        <p:nvSpPr>
          <p:cNvPr id="6" name="icon">
            <a:extLst>
              <a:ext uri="{FF2B5EF4-FFF2-40B4-BE49-F238E27FC236}">
                <a16:creationId xmlns:a16="http://schemas.microsoft.com/office/drawing/2014/main" id="{C61FEF21-F92B-5958-D120-3CF6707A79E8}"/>
              </a:ext>
            </a:extLst>
          </p:cNvPr>
          <p:cNvSpPr/>
          <p:nvPr/>
        </p:nvSpPr>
        <p:spPr>
          <a:xfrm>
            <a:off x="2035800" y="2108260"/>
            <a:ext cx="600000" cy="400000"/>
          </a:xfrm>
          <a:prstGeom prst="wedgeRoundRectCallout">
            <a:avLst/>
          </a:prstGeom>
          <a:solidFill>
            <a:srgbClr val="5B2E91"/>
          </a:solidFill>
          <a:ln>
            <a:noFill/>
          </a:ln>
        </p:spPr>
        <p:txBody>
          <a:bodyPr/>
          <a:lstStyle/>
          <a:p>
            <a:endParaRPr lang="en-US"/>
          </a:p>
        </p:txBody>
      </p:sp>
      <p:sp>
        <p:nvSpPr>
          <p:cNvPr id="13" name="txt">
            <a:extLst>
              <a:ext uri="{FF2B5EF4-FFF2-40B4-BE49-F238E27FC236}">
                <a16:creationId xmlns:a16="http://schemas.microsoft.com/office/drawing/2014/main" id="{1823E758-A94C-F5E5-AA58-65B252ACB5CC}"/>
              </a:ext>
            </a:extLst>
          </p:cNvPr>
          <p:cNvSpPr txBox="1"/>
          <p:nvPr/>
        </p:nvSpPr>
        <p:spPr>
          <a:xfrm>
            <a:off x="685800" y="2928260"/>
            <a:ext cx="3300000" cy="800000"/>
          </a:xfrm>
          <a:prstGeom prst="rect">
            <a:avLst/>
          </a:prstGeom>
        </p:spPr>
        <p:txBody>
          <a:bodyPr wrap="square" lIns="0" rIns="0" anchor="t">
            <a:normAutofit fontScale="92500" lnSpcReduction="10000"/>
          </a:bodyPr>
          <a:lstStyle/>
          <a:p>
            <a:pPr algn="ctr"/>
            <a:r>
              <a:rPr lang="en-US" sz="5400" b="1" i="0">
                <a:solidFill>
                  <a:srgbClr val="5B2E91"/>
                </a:solidFill>
              </a:rPr>
              <a:t>ASK</a:t>
            </a:r>
          </a:p>
        </p:txBody>
      </p:sp>
      <p:sp>
        <p:nvSpPr>
          <p:cNvPr id="14" name="txt">
            <a:extLst>
              <a:ext uri="{FF2B5EF4-FFF2-40B4-BE49-F238E27FC236}">
                <a16:creationId xmlns:a16="http://schemas.microsoft.com/office/drawing/2014/main" id="{924BA6DE-4001-97AA-38AD-2180572EF45B}"/>
              </a:ext>
            </a:extLst>
          </p:cNvPr>
          <p:cNvSpPr txBox="1"/>
          <p:nvPr/>
        </p:nvSpPr>
        <p:spPr>
          <a:xfrm>
            <a:off x="485800" y="4068260"/>
            <a:ext cx="3700000" cy="1300000"/>
          </a:xfrm>
          <a:prstGeom prst="rect">
            <a:avLst/>
          </a:prstGeom>
        </p:spPr>
        <p:txBody>
          <a:bodyPr wrap="square" lIns="0" rIns="0" anchor="t">
            <a:normAutofit/>
          </a:bodyPr>
          <a:lstStyle/>
          <a:p>
            <a:pPr algn="ctr">
              <a:lnSpc>
                <a:spcPct val="110000"/>
              </a:lnSpc>
            </a:pPr>
            <a:r>
              <a:rPr lang="en-US" sz="2400" b="0" i="0">
                <a:solidFill>
                  <a:srgbClr val="0E2841"/>
                </a:solidFill>
              </a:rPr>
              <a:t>Have you used ChatGPT or another AI assistant</a:t>
            </a:r>
          </a:p>
          <a:p>
            <a:pPr algn="ctr">
              <a:lnSpc>
                <a:spcPct val="110000"/>
              </a:lnSpc>
            </a:pPr>
            <a:r>
              <a:rPr lang="en-US" sz="2400" b="0" i="0">
                <a:solidFill>
                  <a:srgbClr val="0E2841"/>
                </a:solidFill>
              </a:rPr>
              <a:t>to ask a question?</a:t>
            </a:r>
          </a:p>
        </p:txBody>
      </p:sp>
      <p:sp>
        <p:nvSpPr>
          <p:cNvPr id="15" name="icon">
            <a:extLst>
              <a:ext uri="{FF2B5EF4-FFF2-40B4-BE49-F238E27FC236}">
                <a16:creationId xmlns:a16="http://schemas.microsoft.com/office/drawing/2014/main" id="{157810AA-CAAF-E166-FC78-B933A312AE3E}"/>
              </a:ext>
            </a:extLst>
          </p:cNvPr>
          <p:cNvSpPr/>
          <p:nvPr/>
        </p:nvSpPr>
        <p:spPr>
          <a:xfrm>
            <a:off x="5626000" y="1858260"/>
            <a:ext cx="940000" cy="940000"/>
          </a:xfrm>
          <a:prstGeom prst="ellipse">
            <a:avLst/>
          </a:prstGeom>
          <a:solidFill>
            <a:srgbClr val="F0EBF7"/>
          </a:solidFill>
          <a:ln>
            <a:noFill/>
          </a:ln>
        </p:spPr>
        <p:txBody>
          <a:bodyPr/>
          <a:lstStyle/>
          <a:p>
            <a:endParaRPr lang="en-US"/>
          </a:p>
        </p:txBody>
      </p:sp>
      <p:sp>
        <p:nvSpPr>
          <p:cNvPr id="16" name="icon">
            <a:extLst>
              <a:ext uri="{FF2B5EF4-FFF2-40B4-BE49-F238E27FC236}">
                <a16:creationId xmlns:a16="http://schemas.microsoft.com/office/drawing/2014/main" id="{BD48397A-6BDA-7B4E-1C54-BCCD14F5255D}"/>
              </a:ext>
            </a:extLst>
          </p:cNvPr>
          <p:cNvSpPr/>
          <p:nvPr/>
        </p:nvSpPr>
        <p:spPr>
          <a:xfrm>
            <a:off x="5776000" y="2118260"/>
            <a:ext cx="640000" cy="430000"/>
          </a:xfrm>
          <a:prstGeom prst="roundRect">
            <a:avLst/>
          </a:prstGeom>
          <a:noFill/>
          <a:ln w="28575">
            <a:solidFill>
              <a:srgbClr val="5B2E91"/>
            </a:solidFill>
          </a:ln>
        </p:spPr>
        <p:txBody>
          <a:bodyPr/>
          <a:lstStyle/>
          <a:p>
            <a:endParaRPr lang="en-US"/>
          </a:p>
        </p:txBody>
      </p:sp>
      <p:sp>
        <p:nvSpPr>
          <p:cNvPr id="17" name="icon">
            <a:extLst>
              <a:ext uri="{FF2B5EF4-FFF2-40B4-BE49-F238E27FC236}">
                <a16:creationId xmlns:a16="http://schemas.microsoft.com/office/drawing/2014/main" id="{BF41C1AD-45BD-7511-2DFC-70DE575D9BDE}"/>
              </a:ext>
            </a:extLst>
          </p:cNvPr>
          <p:cNvSpPr/>
          <p:nvPr/>
        </p:nvSpPr>
        <p:spPr>
          <a:xfrm>
            <a:off x="5916000" y="2258260"/>
            <a:ext cx="360000" cy="60000"/>
          </a:xfrm>
          <a:prstGeom prst="rect">
            <a:avLst/>
          </a:prstGeom>
          <a:solidFill>
            <a:srgbClr val="5B2E91"/>
          </a:solidFill>
          <a:ln>
            <a:noFill/>
          </a:ln>
        </p:spPr>
        <p:txBody>
          <a:bodyPr/>
          <a:lstStyle/>
          <a:p>
            <a:endParaRPr lang="en-US"/>
          </a:p>
        </p:txBody>
      </p:sp>
      <p:sp>
        <p:nvSpPr>
          <p:cNvPr id="18" name="icon">
            <a:extLst>
              <a:ext uri="{FF2B5EF4-FFF2-40B4-BE49-F238E27FC236}">
                <a16:creationId xmlns:a16="http://schemas.microsoft.com/office/drawing/2014/main" id="{FAB2BF1F-4E25-CC64-4730-18A801D96983}"/>
              </a:ext>
            </a:extLst>
          </p:cNvPr>
          <p:cNvSpPr/>
          <p:nvPr/>
        </p:nvSpPr>
        <p:spPr>
          <a:xfrm>
            <a:off x="5916000" y="2388260"/>
            <a:ext cx="220000" cy="60000"/>
          </a:xfrm>
          <a:prstGeom prst="rect">
            <a:avLst/>
          </a:prstGeom>
          <a:solidFill>
            <a:srgbClr val="5B2E91"/>
          </a:solidFill>
          <a:ln>
            <a:noFill/>
          </a:ln>
        </p:spPr>
        <p:txBody>
          <a:bodyPr/>
          <a:lstStyle/>
          <a:p>
            <a:endParaRPr lang="en-US"/>
          </a:p>
        </p:txBody>
      </p:sp>
      <p:sp>
        <p:nvSpPr>
          <p:cNvPr id="19" name="txt">
            <a:extLst>
              <a:ext uri="{FF2B5EF4-FFF2-40B4-BE49-F238E27FC236}">
                <a16:creationId xmlns:a16="http://schemas.microsoft.com/office/drawing/2014/main" id="{2BE37B6B-C7A4-37A1-FBDB-2C94447BACA6}"/>
              </a:ext>
            </a:extLst>
          </p:cNvPr>
          <p:cNvSpPr txBox="1"/>
          <p:nvPr/>
        </p:nvSpPr>
        <p:spPr>
          <a:xfrm>
            <a:off x="4446000" y="2928260"/>
            <a:ext cx="3300000" cy="800000"/>
          </a:xfrm>
          <a:prstGeom prst="rect">
            <a:avLst/>
          </a:prstGeom>
        </p:spPr>
        <p:txBody>
          <a:bodyPr wrap="square" lIns="0" rIns="0" anchor="t">
            <a:normAutofit fontScale="92500" lnSpcReduction="10000"/>
          </a:bodyPr>
          <a:lstStyle/>
          <a:p>
            <a:pPr algn="ctr"/>
            <a:r>
              <a:rPr lang="en-US" sz="5400" b="1" i="0">
                <a:solidFill>
                  <a:srgbClr val="5B2E91"/>
                </a:solidFill>
              </a:rPr>
              <a:t>CREATE</a:t>
            </a:r>
          </a:p>
        </p:txBody>
      </p:sp>
      <p:sp>
        <p:nvSpPr>
          <p:cNvPr id="20" name="txt">
            <a:extLst>
              <a:ext uri="{FF2B5EF4-FFF2-40B4-BE49-F238E27FC236}">
                <a16:creationId xmlns:a16="http://schemas.microsoft.com/office/drawing/2014/main" id="{A38CBA11-F12A-BFAF-A3D9-904244CB617F}"/>
              </a:ext>
            </a:extLst>
          </p:cNvPr>
          <p:cNvSpPr txBox="1"/>
          <p:nvPr/>
        </p:nvSpPr>
        <p:spPr>
          <a:xfrm>
            <a:off x="4246000" y="4068260"/>
            <a:ext cx="3700000" cy="1300000"/>
          </a:xfrm>
          <a:prstGeom prst="rect">
            <a:avLst/>
          </a:prstGeom>
        </p:spPr>
        <p:txBody>
          <a:bodyPr wrap="square" lIns="0" rIns="0" anchor="t">
            <a:normAutofit/>
          </a:bodyPr>
          <a:lstStyle/>
          <a:p>
            <a:pPr algn="ctr">
              <a:lnSpc>
                <a:spcPct val="110000"/>
              </a:lnSpc>
            </a:pPr>
            <a:r>
              <a:rPr lang="en-US" sz="2400" b="0" i="0">
                <a:solidFill>
                  <a:srgbClr val="0E2841"/>
                </a:solidFill>
              </a:rPr>
              <a:t>Have you used AI in a tool like Canva or PowerPoint</a:t>
            </a:r>
          </a:p>
          <a:p>
            <a:pPr algn="ctr">
              <a:lnSpc>
                <a:spcPct val="110000"/>
              </a:lnSpc>
            </a:pPr>
            <a:r>
              <a:rPr lang="en-US" sz="2400" b="0" i="0">
                <a:solidFill>
                  <a:srgbClr val="0E2841"/>
                </a:solidFill>
              </a:rPr>
              <a:t>to create something?</a:t>
            </a:r>
          </a:p>
        </p:txBody>
      </p:sp>
      <p:sp>
        <p:nvSpPr>
          <p:cNvPr id="21" name="icon">
            <a:extLst>
              <a:ext uri="{FF2B5EF4-FFF2-40B4-BE49-F238E27FC236}">
                <a16:creationId xmlns:a16="http://schemas.microsoft.com/office/drawing/2014/main" id="{67777508-1A17-B9B5-4BFA-DD69E4774766}"/>
              </a:ext>
            </a:extLst>
          </p:cNvPr>
          <p:cNvSpPr/>
          <p:nvPr/>
        </p:nvSpPr>
        <p:spPr>
          <a:xfrm>
            <a:off x="9386200" y="1858260"/>
            <a:ext cx="940000" cy="940000"/>
          </a:xfrm>
          <a:prstGeom prst="ellipse">
            <a:avLst/>
          </a:prstGeom>
          <a:solidFill>
            <a:srgbClr val="F0EBF7"/>
          </a:solidFill>
          <a:ln>
            <a:noFill/>
          </a:ln>
        </p:spPr>
        <p:txBody>
          <a:bodyPr/>
          <a:lstStyle/>
          <a:p>
            <a:endParaRPr lang="en-US"/>
          </a:p>
        </p:txBody>
      </p:sp>
      <p:sp>
        <p:nvSpPr>
          <p:cNvPr id="22" name="icon">
            <a:extLst>
              <a:ext uri="{FF2B5EF4-FFF2-40B4-BE49-F238E27FC236}">
                <a16:creationId xmlns:a16="http://schemas.microsoft.com/office/drawing/2014/main" id="{31DC689F-908B-5E02-2C60-348647AFA596}"/>
              </a:ext>
            </a:extLst>
          </p:cNvPr>
          <p:cNvSpPr/>
          <p:nvPr/>
        </p:nvSpPr>
        <p:spPr>
          <a:xfrm rot="-2700000">
            <a:off x="9626200" y="2258260"/>
            <a:ext cx="520000" cy="130000"/>
          </a:xfrm>
          <a:prstGeom prst="rect">
            <a:avLst/>
          </a:prstGeom>
          <a:solidFill>
            <a:srgbClr val="5B2E91"/>
          </a:solidFill>
          <a:ln>
            <a:noFill/>
          </a:ln>
        </p:spPr>
        <p:txBody>
          <a:bodyPr/>
          <a:lstStyle/>
          <a:p>
            <a:endParaRPr lang="en-US"/>
          </a:p>
        </p:txBody>
      </p:sp>
      <p:sp>
        <p:nvSpPr>
          <p:cNvPr id="23" name="icon">
            <a:extLst>
              <a:ext uri="{FF2B5EF4-FFF2-40B4-BE49-F238E27FC236}">
                <a16:creationId xmlns:a16="http://schemas.microsoft.com/office/drawing/2014/main" id="{0D212489-B1DD-1489-DBCE-F528D95A4FEA}"/>
              </a:ext>
            </a:extLst>
          </p:cNvPr>
          <p:cNvSpPr/>
          <p:nvPr/>
        </p:nvSpPr>
        <p:spPr>
          <a:xfrm rot="2700000">
            <a:off x="10036200" y="2088260"/>
            <a:ext cx="150000" cy="190000"/>
          </a:xfrm>
          <a:prstGeom prst="triangle">
            <a:avLst/>
          </a:prstGeom>
          <a:solidFill>
            <a:srgbClr val="5B2E91"/>
          </a:solidFill>
          <a:ln>
            <a:noFill/>
          </a:ln>
        </p:spPr>
        <p:txBody>
          <a:bodyPr/>
          <a:lstStyle/>
          <a:p>
            <a:endParaRPr lang="en-US"/>
          </a:p>
        </p:txBody>
      </p:sp>
      <p:sp>
        <p:nvSpPr>
          <p:cNvPr id="24" name="txt">
            <a:extLst>
              <a:ext uri="{FF2B5EF4-FFF2-40B4-BE49-F238E27FC236}">
                <a16:creationId xmlns:a16="http://schemas.microsoft.com/office/drawing/2014/main" id="{831A1FA3-B19D-58B9-C4E3-A5432E59F894}"/>
              </a:ext>
            </a:extLst>
          </p:cNvPr>
          <p:cNvSpPr txBox="1"/>
          <p:nvPr/>
        </p:nvSpPr>
        <p:spPr>
          <a:xfrm>
            <a:off x="8206200" y="2928260"/>
            <a:ext cx="3300000" cy="800000"/>
          </a:xfrm>
          <a:prstGeom prst="rect">
            <a:avLst/>
          </a:prstGeom>
        </p:spPr>
        <p:txBody>
          <a:bodyPr wrap="square" lIns="0" rIns="0" anchor="t">
            <a:normAutofit fontScale="92500" lnSpcReduction="10000"/>
          </a:bodyPr>
          <a:lstStyle/>
          <a:p>
            <a:pPr algn="ctr"/>
            <a:r>
              <a:rPr lang="en-US" sz="5400" b="1" i="0">
                <a:solidFill>
                  <a:srgbClr val="5B2E91"/>
                </a:solidFill>
              </a:rPr>
              <a:t>REFINE</a:t>
            </a:r>
          </a:p>
        </p:txBody>
      </p:sp>
      <p:sp>
        <p:nvSpPr>
          <p:cNvPr id="25" name="txt">
            <a:extLst>
              <a:ext uri="{FF2B5EF4-FFF2-40B4-BE49-F238E27FC236}">
                <a16:creationId xmlns:a16="http://schemas.microsoft.com/office/drawing/2014/main" id="{9F6B455F-CD68-497A-5276-15F9BFA2B1F5}"/>
              </a:ext>
            </a:extLst>
          </p:cNvPr>
          <p:cNvSpPr txBox="1"/>
          <p:nvPr/>
        </p:nvSpPr>
        <p:spPr>
          <a:xfrm>
            <a:off x="8006200" y="4068260"/>
            <a:ext cx="3700000" cy="1300000"/>
          </a:xfrm>
          <a:prstGeom prst="rect">
            <a:avLst/>
          </a:prstGeom>
        </p:spPr>
        <p:txBody>
          <a:bodyPr wrap="square" lIns="0" rIns="0" anchor="t">
            <a:normAutofit/>
          </a:bodyPr>
          <a:lstStyle/>
          <a:p>
            <a:pPr algn="ctr">
              <a:lnSpc>
                <a:spcPct val="110000"/>
              </a:lnSpc>
            </a:pPr>
            <a:r>
              <a:rPr lang="en-US" sz="2400" b="0" i="0">
                <a:solidFill>
                  <a:srgbClr val="0E2841"/>
                </a:solidFill>
              </a:rPr>
              <a:t>Have you gotten an AI result and thought,</a:t>
            </a:r>
          </a:p>
          <a:p>
            <a:pPr algn="ctr">
              <a:lnSpc>
                <a:spcPct val="110000"/>
              </a:lnSpc>
            </a:pPr>
            <a:r>
              <a:rPr lang="en-US" sz="2400" b="0" i="0">
                <a:solidFill>
                  <a:srgbClr val="0E2841"/>
                </a:solidFill>
              </a:rPr>
              <a:t>“That’s not quite right”?</a:t>
            </a:r>
          </a:p>
        </p:txBody>
      </p:sp>
      <p:sp>
        <p:nvSpPr>
          <p:cNvPr id="26" name="txt">
            <a:extLst>
              <a:ext uri="{FF2B5EF4-FFF2-40B4-BE49-F238E27FC236}">
                <a16:creationId xmlns:a16="http://schemas.microsoft.com/office/drawing/2014/main" id="{B7D9D919-1900-FCE9-841C-E35B957E2563}"/>
              </a:ext>
            </a:extLst>
          </p:cNvPr>
          <p:cNvSpPr txBox="1"/>
          <p:nvPr/>
        </p:nvSpPr>
        <p:spPr>
          <a:xfrm>
            <a:off x="8006200" y="5248260"/>
            <a:ext cx="3700000" cy="400000"/>
          </a:xfrm>
          <a:prstGeom prst="rect">
            <a:avLst/>
          </a:prstGeom>
        </p:spPr>
        <p:txBody>
          <a:bodyPr wrap="square" lIns="0" rIns="0" anchor="t">
            <a:normAutofit/>
          </a:bodyPr>
          <a:lstStyle/>
          <a:p>
            <a:pPr algn="ctr"/>
            <a:r>
              <a:rPr lang="en-US" sz="2000" b="0" i="1">
                <a:solidFill>
                  <a:srgbClr val="5A5670"/>
                </a:solidFill>
              </a:rPr>
              <a:t>or “That doesn’t sound like me.”</a:t>
            </a:r>
          </a:p>
        </p:txBody>
      </p:sp>
      <p:sp>
        <p:nvSpPr>
          <p:cNvPr id="27" name="icon">
            <a:extLst>
              <a:ext uri="{FF2B5EF4-FFF2-40B4-BE49-F238E27FC236}">
                <a16:creationId xmlns:a16="http://schemas.microsoft.com/office/drawing/2014/main" id="{DB6AC405-7EB9-38D4-E90A-27178DF7E1ED}"/>
              </a:ext>
            </a:extLst>
          </p:cNvPr>
          <p:cNvSpPr/>
          <p:nvPr/>
        </p:nvSpPr>
        <p:spPr>
          <a:xfrm>
            <a:off x="4215900" y="1908260"/>
            <a:ext cx="12700" cy="3300000"/>
          </a:xfrm>
          <a:prstGeom prst="rect">
            <a:avLst/>
          </a:prstGeom>
          <a:solidFill>
            <a:srgbClr val="D9D9E3"/>
          </a:solidFill>
          <a:ln>
            <a:noFill/>
          </a:ln>
        </p:spPr>
        <p:txBody>
          <a:bodyPr/>
          <a:lstStyle/>
          <a:p>
            <a:endParaRPr lang="en-US"/>
          </a:p>
        </p:txBody>
      </p:sp>
      <p:sp>
        <p:nvSpPr>
          <p:cNvPr id="28" name="icon">
            <a:extLst>
              <a:ext uri="{FF2B5EF4-FFF2-40B4-BE49-F238E27FC236}">
                <a16:creationId xmlns:a16="http://schemas.microsoft.com/office/drawing/2014/main" id="{535B80AC-3E81-4B6C-73F9-96EDDD6D8E00}"/>
              </a:ext>
            </a:extLst>
          </p:cNvPr>
          <p:cNvSpPr/>
          <p:nvPr/>
        </p:nvSpPr>
        <p:spPr>
          <a:xfrm>
            <a:off x="7976100" y="1908260"/>
            <a:ext cx="12700" cy="3300000"/>
          </a:xfrm>
          <a:prstGeom prst="rect">
            <a:avLst/>
          </a:prstGeom>
          <a:solidFill>
            <a:srgbClr val="D9D9E3"/>
          </a:solidFill>
          <a:ln>
            <a:noFill/>
          </a:ln>
        </p:spPr>
        <p:txBody>
          <a:bodyPr/>
          <a:lstStyle/>
          <a:p>
            <a:endParaRPr lang="en-US"/>
          </a:p>
        </p:txBody>
      </p:sp>
    </p:spTree>
    <p:extLst>
      <p:ext uri="{BB962C8B-B14F-4D97-AF65-F5344CB8AC3E}">
        <p14:creationId xmlns:p14="http://schemas.microsoft.com/office/powerpoint/2010/main" val="2271673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4" name="TextBox 3"/>
          <p:cNvSpPr txBox="1"/>
          <p:nvPr/>
        </p:nvSpPr>
        <p:spPr>
          <a:xfrm>
            <a:off x="658368" y="1051560"/>
            <a:ext cx="10789920" cy="65836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3100" b="1" i="0" u="none" strike="noStrike" kern="1200" cap="none" spc="0" normalizeH="0" baseline="0" noProof="0">
                <a:ln>
                  <a:noFill/>
                </a:ln>
                <a:solidFill>
                  <a:srgbClr val="232321"/>
                </a:solidFill>
                <a:effectLst/>
                <a:uLnTx/>
                <a:uFillTx/>
                <a:latin typeface="Aptos"/>
                <a:ea typeface="+mn-ea"/>
                <a:cs typeface="+mn-cs"/>
              </a:rPr>
              <a:t>What is an elevator pitch?</a:t>
            </a:r>
          </a:p>
        </p:txBody>
      </p:sp>
      <p:sp>
        <p:nvSpPr>
          <p:cNvPr id="5" name="TextBox 4"/>
          <p:cNvSpPr txBox="1"/>
          <p:nvPr/>
        </p:nvSpPr>
        <p:spPr>
          <a:xfrm>
            <a:off x="640080" y="6446520"/>
            <a:ext cx="2011680" cy="1828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900" b="1" i="0" u="none" strike="noStrike" kern="1200" cap="none" spc="0" normalizeH="0" baseline="0" noProof="0">
                <a:ln>
                  <a:noFill/>
                </a:ln>
                <a:solidFill>
                  <a:srgbClr val="69655E"/>
                </a:solidFill>
                <a:effectLst/>
                <a:uLnTx/>
                <a:uFillTx/>
                <a:latin typeface="Aptos"/>
                <a:ea typeface="+mn-ea"/>
                <a:cs typeface="+mn-cs"/>
              </a:rPr>
              <a:t>MARIAM TARIQ</a:t>
            </a:r>
          </a:p>
        </p:txBody>
      </p:sp>
      <p:sp>
        <p:nvSpPr>
          <p:cNvPr id="6" name="TextBox 5"/>
          <p:cNvSpPr txBox="1"/>
          <p:nvPr/>
        </p:nvSpPr>
        <p:spPr>
          <a:xfrm>
            <a:off x="685800" y="1874519"/>
            <a:ext cx="10332720" cy="6400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200" b="0" i="0" u="none" strike="noStrike" kern="1200" cap="none" spc="0" normalizeH="0" baseline="0" noProof="0">
                <a:ln>
                  <a:noFill/>
                </a:ln>
                <a:solidFill>
                  <a:srgbClr val="232321"/>
                </a:solidFill>
                <a:effectLst/>
                <a:uLnTx/>
                <a:uFillTx/>
                <a:latin typeface="Aptos"/>
                <a:ea typeface="+mn-ea"/>
                <a:cs typeface="+mn-cs"/>
              </a:rPr>
              <a:t>A brief, 30–60 second introduction that explains who you are, what you do or what your idea is —</a:t>
            </a:r>
          </a:p>
        </p:txBody>
      </p:sp>
      <p:sp>
        <p:nvSpPr>
          <p:cNvPr id="7" name="TextBox 6"/>
          <p:cNvSpPr txBox="1"/>
          <p:nvPr/>
        </p:nvSpPr>
        <p:spPr>
          <a:xfrm>
            <a:off x="685800" y="2487168"/>
            <a:ext cx="10332720" cy="5029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300" b="1" i="0" u="none" strike="noStrike" kern="1200" cap="none" spc="0" normalizeH="0" baseline="0" noProof="0">
                <a:ln>
                  <a:noFill/>
                </a:ln>
                <a:solidFill>
                  <a:srgbClr val="DC6036"/>
                </a:solidFill>
                <a:effectLst/>
                <a:uLnTx/>
                <a:uFillTx/>
                <a:latin typeface="Aptos"/>
                <a:ea typeface="+mn-ea"/>
                <a:cs typeface="+mn-cs"/>
              </a:rPr>
              <a:t>in a way that makes someone want to know more.</a:t>
            </a:r>
          </a:p>
        </p:txBody>
      </p:sp>
      <p:sp>
        <p:nvSpPr>
          <p:cNvPr id="8" name="Rounded Rectangle 7"/>
          <p:cNvSpPr/>
          <p:nvPr/>
        </p:nvSpPr>
        <p:spPr>
          <a:xfrm>
            <a:off x="822960" y="3246120"/>
            <a:ext cx="2926080" cy="1691640"/>
          </a:xfrm>
          <a:prstGeom prst="roundRect">
            <a:avLst/>
          </a:prstGeom>
          <a:solidFill>
            <a:srgbClr val="FFFFFF"/>
          </a:solidFill>
          <a:ln>
            <a:solidFill>
              <a:srgbClr val="EDE7DD"/>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xtBox 8"/>
          <p:cNvSpPr txBox="1"/>
          <p:nvPr/>
        </p:nvSpPr>
        <p:spPr>
          <a:xfrm>
            <a:off x="1078992" y="3547872"/>
            <a:ext cx="2377440" cy="2743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DC6036"/>
                </a:solidFill>
                <a:effectLst/>
                <a:uLnTx/>
                <a:uFillTx/>
                <a:latin typeface="Aptos"/>
                <a:ea typeface="+mn-ea"/>
                <a:cs typeface="+mn-cs"/>
              </a:rPr>
              <a:t>CLEAR</a:t>
            </a:r>
          </a:p>
        </p:txBody>
      </p:sp>
      <p:sp>
        <p:nvSpPr>
          <p:cNvPr id="10" name="TextBox 9"/>
          <p:cNvSpPr txBox="1"/>
          <p:nvPr/>
        </p:nvSpPr>
        <p:spPr>
          <a:xfrm>
            <a:off x="1078992" y="4041648"/>
            <a:ext cx="2423160" cy="59436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232321"/>
                </a:solidFill>
                <a:effectLst/>
                <a:uLnTx/>
                <a:uFillTx/>
                <a:latin typeface="Aptos"/>
                <a:ea typeface="+mn-ea"/>
                <a:cs typeface="+mn-cs"/>
              </a:rPr>
              <a:t>They immediately understand
what you do.</a:t>
            </a:r>
          </a:p>
        </p:txBody>
      </p:sp>
      <p:sp>
        <p:nvSpPr>
          <p:cNvPr id="11" name="Rounded Rectangle 10"/>
          <p:cNvSpPr/>
          <p:nvPr/>
        </p:nvSpPr>
        <p:spPr>
          <a:xfrm>
            <a:off x="4251960" y="3246120"/>
            <a:ext cx="2926080" cy="1691640"/>
          </a:xfrm>
          <a:prstGeom prst="roundRect">
            <a:avLst/>
          </a:prstGeom>
          <a:solidFill>
            <a:srgbClr val="FFFFFF"/>
          </a:solidFill>
          <a:ln>
            <a:solidFill>
              <a:srgbClr val="EDE7DD"/>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4507992" y="3547872"/>
            <a:ext cx="2377440" cy="2743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DC6036"/>
                </a:solidFill>
                <a:effectLst/>
                <a:uLnTx/>
                <a:uFillTx/>
                <a:latin typeface="Aptos"/>
                <a:ea typeface="+mn-ea"/>
                <a:cs typeface="+mn-cs"/>
              </a:rPr>
              <a:t>CONCISE</a:t>
            </a:r>
          </a:p>
        </p:txBody>
      </p:sp>
      <p:sp>
        <p:nvSpPr>
          <p:cNvPr id="13" name="TextBox 12"/>
          <p:cNvSpPr txBox="1"/>
          <p:nvPr/>
        </p:nvSpPr>
        <p:spPr>
          <a:xfrm>
            <a:off x="4507992" y="4041648"/>
            <a:ext cx="2423160" cy="59436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232321"/>
                </a:solidFill>
                <a:effectLst/>
                <a:uLnTx/>
                <a:uFillTx/>
                <a:latin typeface="Aptos"/>
                <a:ea typeface="+mn-ea"/>
                <a:cs typeface="+mn-cs"/>
              </a:rPr>
              <a:t>Give them what matters —
not everything you know.</a:t>
            </a:r>
          </a:p>
        </p:txBody>
      </p:sp>
      <p:sp>
        <p:nvSpPr>
          <p:cNvPr id="14" name="Rounded Rectangle 13"/>
          <p:cNvSpPr/>
          <p:nvPr/>
        </p:nvSpPr>
        <p:spPr>
          <a:xfrm>
            <a:off x="7680960" y="3246120"/>
            <a:ext cx="2926080" cy="1691640"/>
          </a:xfrm>
          <a:prstGeom prst="roundRect">
            <a:avLst/>
          </a:prstGeom>
          <a:solidFill>
            <a:srgbClr val="FFFFFF"/>
          </a:solidFill>
          <a:ln>
            <a:solidFill>
              <a:srgbClr val="EDE7DD"/>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7936992" y="3547872"/>
            <a:ext cx="2377440" cy="2743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DC6036"/>
                </a:solidFill>
                <a:effectLst/>
                <a:uLnTx/>
                <a:uFillTx/>
                <a:latin typeface="Aptos"/>
                <a:ea typeface="+mn-ea"/>
                <a:cs typeface="+mn-cs"/>
              </a:rPr>
              <a:t>COMPELLING</a:t>
            </a:r>
          </a:p>
        </p:txBody>
      </p:sp>
      <p:sp>
        <p:nvSpPr>
          <p:cNvPr id="16" name="TextBox 15"/>
          <p:cNvSpPr txBox="1"/>
          <p:nvPr/>
        </p:nvSpPr>
        <p:spPr>
          <a:xfrm>
            <a:off x="7936992" y="4041648"/>
            <a:ext cx="2423160" cy="59436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232321"/>
                </a:solidFill>
                <a:effectLst/>
                <a:uLnTx/>
                <a:uFillTx/>
                <a:latin typeface="Aptos"/>
                <a:ea typeface="+mn-ea"/>
                <a:cs typeface="+mn-cs"/>
              </a:rPr>
              <a:t>Give them a reason to
ask another question.</a:t>
            </a:r>
          </a:p>
        </p:txBody>
      </p:sp>
      <p:sp>
        <p:nvSpPr>
          <p:cNvPr id="17" name="TextBox 16"/>
          <p:cNvSpPr txBox="1"/>
          <p:nvPr/>
        </p:nvSpPr>
        <p:spPr>
          <a:xfrm>
            <a:off x="685800" y="5321808"/>
            <a:ext cx="10515600" cy="32004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69655E"/>
                </a:solidFill>
                <a:effectLst/>
                <a:uLnTx/>
                <a:uFillTx/>
                <a:latin typeface="Aptos"/>
                <a:ea typeface="+mn-ea"/>
                <a:cs typeface="+mn-cs"/>
              </a:rPr>
              <a:t>Networking  •  Prospective customers  •  New ideas  •  Investors  •  Interviews</a:t>
            </a:r>
          </a:p>
        </p:txBody>
      </p:sp>
      <p:sp>
        <p:nvSpPr>
          <p:cNvPr id="18" name="TextBox 17"/>
          <p:cNvSpPr txBox="1"/>
          <p:nvPr/>
        </p:nvSpPr>
        <p:spPr>
          <a:xfrm>
            <a:off x="2446020" y="5844129"/>
            <a:ext cx="6995160" cy="400110"/>
          </a:xfrm>
          <a:prstGeom prst="rect">
            <a:avLst/>
          </a:prstGeom>
          <a:noFill/>
        </p:spPr>
        <p:txBody>
          <a:bodyPr wrap="square">
            <a:spAutoFit/>
          </a:bodyPr>
          <a:lstStyle/>
          <a:p>
            <a:r>
              <a:rPr lang="en-US" sz="2000" b="1" dirty="0"/>
              <a:t>A good elevator pitch leaves them wanting to know more.</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4" name="TextBox 3"/>
          <p:cNvSpPr txBox="1"/>
          <p:nvPr/>
        </p:nvSpPr>
        <p:spPr>
          <a:xfrm>
            <a:off x="658368" y="1051560"/>
            <a:ext cx="10789920" cy="658368"/>
          </a:xfrm>
          <a:prstGeom prst="rect">
            <a:avLst/>
          </a:prstGeom>
          <a:noFill/>
        </p:spPr>
        <p:txBody>
          <a:bodyPr wrap="square">
            <a:spAutoFit/>
          </a:bodyPr>
          <a:lstStyle/>
          <a:p>
            <a:pPr algn="l"/>
            <a:r>
              <a:rPr sz="3100" b="1">
                <a:solidFill>
                  <a:srgbClr val="232321"/>
                </a:solidFill>
                <a:latin typeface="Aptos"/>
              </a:rPr>
              <a:t>Build it from the listener backward.</a:t>
            </a:r>
          </a:p>
        </p:txBody>
      </p:sp>
      <p:sp>
        <p:nvSpPr>
          <p:cNvPr id="5" name="TextBox 4"/>
          <p:cNvSpPr txBox="1"/>
          <p:nvPr/>
        </p:nvSpPr>
        <p:spPr>
          <a:xfrm>
            <a:off x="640080" y="6446520"/>
            <a:ext cx="2011680" cy="182880"/>
          </a:xfrm>
          <a:prstGeom prst="rect">
            <a:avLst/>
          </a:prstGeom>
          <a:noFill/>
        </p:spPr>
        <p:txBody>
          <a:bodyPr wrap="square">
            <a:spAutoFit/>
          </a:bodyPr>
          <a:lstStyle/>
          <a:p>
            <a:pPr algn="l"/>
            <a:r>
              <a:rPr sz="900" b="1">
                <a:solidFill>
                  <a:srgbClr val="69655E"/>
                </a:solidFill>
                <a:latin typeface="Aptos"/>
              </a:rPr>
              <a:t>MARIAM TARIQ</a:t>
            </a:r>
          </a:p>
        </p:txBody>
      </p:sp>
      <p:sp>
        <p:nvSpPr>
          <p:cNvPr id="7" name="Rounded Rectangle 6"/>
          <p:cNvSpPr/>
          <p:nvPr/>
        </p:nvSpPr>
        <p:spPr>
          <a:xfrm>
            <a:off x="658368" y="2194560"/>
            <a:ext cx="2084831" cy="2331720"/>
          </a:xfrm>
          <a:prstGeom prst="roundRect">
            <a:avLst/>
          </a:prstGeom>
          <a:solidFill>
            <a:srgbClr val="FFFFFF"/>
          </a:solidFill>
          <a:ln>
            <a:solidFill>
              <a:srgbClr val="EDE7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41247" y="2542032"/>
            <a:ext cx="1645920" cy="274320"/>
          </a:xfrm>
          <a:prstGeom prst="rect">
            <a:avLst/>
          </a:prstGeom>
          <a:noFill/>
        </p:spPr>
        <p:txBody>
          <a:bodyPr wrap="square">
            <a:spAutoFit/>
          </a:bodyPr>
          <a:lstStyle/>
          <a:p>
            <a:pPr algn="l"/>
            <a:r>
              <a:rPr sz="1600" b="1">
                <a:solidFill>
                  <a:srgbClr val="DC6036"/>
                </a:solidFill>
                <a:latin typeface="Aptos"/>
              </a:rPr>
              <a:t>WHO</a:t>
            </a:r>
          </a:p>
        </p:txBody>
      </p:sp>
      <p:sp>
        <p:nvSpPr>
          <p:cNvPr id="9" name="TextBox 8"/>
          <p:cNvSpPr txBox="1"/>
          <p:nvPr/>
        </p:nvSpPr>
        <p:spPr>
          <a:xfrm>
            <a:off x="841247" y="3127248"/>
            <a:ext cx="1664208" cy="731520"/>
          </a:xfrm>
          <a:prstGeom prst="rect">
            <a:avLst/>
          </a:prstGeom>
          <a:noFill/>
        </p:spPr>
        <p:txBody>
          <a:bodyPr wrap="square">
            <a:spAutoFit/>
          </a:bodyPr>
          <a:lstStyle/>
          <a:p>
            <a:pPr algn="l"/>
            <a:r>
              <a:rPr sz="1500" b="0">
                <a:solidFill>
                  <a:srgbClr val="232321"/>
                </a:solidFill>
                <a:latin typeface="Aptos"/>
              </a:rPr>
              <a:t>Who am I talking to?</a:t>
            </a:r>
          </a:p>
        </p:txBody>
      </p:sp>
      <p:sp>
        <p:nvSpPr>
          <p:cNvPr id="10" name="Rounded Rectangle 9"/>
          <p:cNvSpPr/>
          <p:nvPr/>
        </p:nvSpPr>
        <p:spPr>
          <a:xfrm>
            <a:off x="2907791" y="2194560"/>
            <a:ext cx="2084831" cy="2331720"/>
          </a:xfrm>
          <a:prstGeom prst="roundRect">
            <a:avLst/>
          </a:prstGeom>
          <a:solidFill>
            <a:srgbClr val="FFFFFF"/>
          </a:solidFill>
          <a:ln>
            <a:solidFill>
              <a:srgbClr val="EDE7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3090672" y="2542032"/>
            <a:ext cx="1645920" cy="274320"/>
          </a:xfrm>
          <a:prstGeom prst="rect">
            <a:avLst/>
          </a:prstGeom>
          <a:noFill/>
        </p:spPr>
        <p:txBody>
          <a:bodyPr wrap="square">
            <a:spAutoFit/>
          </a:bodyPr>
          <a:lstStyle/>
          <a:p>
            <a:pPr algn="l"/>
            <a:r>
              <a:rPr sz="1600" b="1">
                <a:solidFill>
                  <a:srgbClr val="DC6036"/>
                </a:solidFill>
                <a:latin typeface="Aptos"/>
              </a:rPr>
              <a:t>PAIN</a:t>
            </a:r>
          </a:p>
        </p:txBody>
      </p:sp>
      <p:sp>
        <p:nvSpPr>
          <p:cNvPr id="12" name="TextBox 11"/>
          <p:cNvSpPr txBox="1"/>
          <p:nvPr/>
        </p:nvSpPr>
        <p:spPr>
          <a:xfrm>
            <a:off x="3090672" y="3127248"/>
            <a:ext cx="1664208" cy="731520"/>
          </a:xfrm>
          <a:prstGeom prst="rect">
            <a:avLst/>
          </a:prstGeom>
          <a:noFill/>
        </p:spPr>
        <p:txBody>
          <a:bodyPr wrap="square">
            <a:spAutoFit/>
          </a:bodyPr>
          <a:lstStyle/>
          <a:p>
            <a:pPr algn="l"/>
            <a:r>
              <a:rPr sz="1500" b="0">
                <a:solidFill>
                  <a:srgbClr val="232321"/>
                </a:solidFill>
                <a:latin typeface="Aptos"/>
              </a:rPr>
              <a:t>What matters / hurts?</a:t>
            </a:r>
          </a:p>
        </p:txBody>
      </p:sp>
      <p:sp>
        <p:nvSpPr>
          <p:cNvPr id="13" name="Rounded Rectangle 12"/>
          <p:cNvSpPr/>
          <p:nvPr/>
        </p:nvSpPr>
        <p:spPr>
          <a:xfrm>
            <a:off x="5157216" y="2194560"/>
            <a:ext cx="2084831" cy="2331720"/>
          </a:xfrm>
          <a:prstGeom prst="roundRect">
            <a:avLst/>
          </a:prstGeom>
          <a:solidFill>
            <a:srgbClr val="FFFFFF"/>
          </a:solidFill>
          <a:ln>
            <a:solidFill>
              <a:srgbClr val="EDE7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5340096" y="2542032"/>
            <a:ext cx="1645920" cy="274320"/>
          </a:xfrm>
          <a:prstGeom prst="rect">
            <a:avLst/>
          </a:prstGeom>
          <a:noFill/>
        </p:spPr>
        <p:txBody>
          <a:bodyPr wrap="square">
            <a:spAutoFit/>
          </a:bodyPr>
          <a:lstStyle/>
          <a:p>
            <a:pPr algn="l"/>
            <a:r>
              <a:rPr sz="1600" b="1">
                <a:solidFill>
                  <a:srgbClr val="DC6036"/>
                </a:solidFill>
                <a:latin typeface="Aptos"/>
              </a:rPr>
              <a:t>VALUE</a:t>
            </a:r>
          </a:p>
        </p:txBody>
      </p:sp>
      <p:sp>
        <p:nvSpPr>
          <p:cNvPr id="15" name="TextBox 14"/>
          <p:cNvSpPr txBox="1"/>
          <p:nvPr/>
        </p:nvSpPr>
        <p:spPr>
          <a:xfrm>
            <a:off x="5340096" y="3127248"/>
            <a:ext cx="1664208" cy="731520"/>
          </a:xfrm>
          <a:prstGeom prst="rect">
            <a:avLst/>
          </a:prstGeom>
          <a:noFill/>
        </p:spPr>
        <p:txBody>
          <a:bodyPr wrap="square">
            <a:spAutoFit/>
          </a:bodyPr>
          <a:lstStyle/>
          <a:p>
            <a:pPr algn="l"/>
            <a:r>
              <a:rPr sz="1500" b="0">
                <a:solidFill>
                  <a:srgbClr val="232321"/>
                </a:solidFill>
                <a:latin typeface="Aptos"/>
              </a:rPr>
              <a:t>What changes?</a:t>
            </a:r>
          </a:p>
        </p:txBody>
      </p:sp>
      <p:sp>
        <p:nvSpPr>
          <p:cNvPr id="16" name="Rounded Rectangle 15"/>
          <p:cNvSpPr/>
          <p:nvPr/>
        </p:nvSpPr>
        <p:spPr>
          <a:xfrm>
            <a:off x="7406640" y="2194560"/>
            <a:ext cx="2084831" cy="2331720"/>
          </a:xfrm>
          <a:prstGeom prst="roundRect">
            <a:avLst/>
          </a:prstGeom>
          <a:solidFill>
            <a:srgbClr val="FFFFFF"/>
          </a:solidFill>
          <a:ln>
            <a:solidFill>
              <a:srgbClr val="EDE7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589519" y="2542032"/>
            <a:ext cx="1645920" cy="274320"/>
          </a:xfrm>
          <a:prstGeom prst="rect">
            <a:avLst/>
          </a:prstGeom>
          <a:noFill/>
        </p:spPr>
        <p:txBody>
          <a:bodyPr wrap="square">
            <a:spAutoFit/>
          </a:bodyPr>
          <a:lstStyle/>
          <a:p>
            <a:pPr algn="l"/>
            <a:r>
              <a:rPr sz="1600" b="1">
                <a:solidFill>
                  <a:srgbClr val="DC6036"/>
                </a:solidFill>
                <a:latin typeface="Aptos"/>
              </a:rPr>
              <a:t>PROOF</a:t>
            </a:r>
          </a:p>
        </p:txBody>
      </p:sp>
      <p:sp>
        <p:nvSpPr>
          <p:cNvPr id="18" name="TextBox 17"/>
          <p:cNvSpPr txBox="1"/>
          <p:nvPr/>
        </p:nvSpPr>
        <p:spPr>
          <a:xfrm>
            <a:off x="7589519" y="3127248"/>
            <a:ext cx="1664208" cy="731520"/>
          </a:xfrm>
          <a:prstGeom prst="rect">
            <a:avLst/>
          </a:prstGeom>
          <a:noFill/>
        </p:spPr>
        <p:txBody>
          <a:bodyPr wrap="square">
            <a:spAutoFit/>
          </a:bodyPr>
          <a:lstStyle/>
          <a:p>
            <a:pPr algn="l"/>
            <a:r>
              <a:rPr sz="1500" b="0">
                <a:solidFill>
                  <a:srgbClr val="232321"/>
                </a:solidFill>
                <a:latin typeface="Aptos"/>
              </a:rPr>
              <a:t>Why believe me?</a:t>
            </a:r>
          </a:p>
        </p:txBody>
      </p:sp>
      <p:sp>
        <p:nvSpPr>
          <p:cNvPr id="19" name="Rounded Rectangle 18"/>
          <p:cNvSpPr/>
          <p:nvPr/>
        </p:nvSpPr>
        <p:spPr>
          <a:xfrm>
            <a:off x="9656063" y="2194560"/>
            <a:ext cx="2084831" cy="2331720"/>
          </a:xfrm>
          <a:prstGeom prst="roundRect">
            <a:avLst/>
          </a:prstGeom>
          <a:solidFill>
            <a:srgbClr val="FFFFFF"/>
          </a:solidFill>
          <a:ln>
            <a:solidFill>
              <a:srgbClr val="EDE7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9838943" y="2542032"/>
            <a:ext cx="1645920" cy="274320"/>
          </a:xfrm>
          <a:prstGeom prst="rect">
            <a:avLst/>
          </a:prstGeom>
          <a:noFill/>
        </p:spPr>
        <p:txBody>
          <a:bodyPr wrap="square">
            <a:spAutoFit/>
          </a:bodyPr>
          <a:lstStyle/>
          <a:p>
            <a:pPr algn="l"/>
            <a:r>
              <a:rPr sz="1600" b="1">
                <a:solidFill>
                  <a:srgbClr val="DC6036"/>
                </a:solidFill>
                <a:latin typeface="Aptos"/>
              </a:rPr>
              <a:t>NEXT</a:t>
            </a:r>
          </a:p>
        </p:txBody>
      </p:sp>
      <p:sp>
        <p:nvSpPr>
          <p:cNvPr id="21" name="TextBox 20"/>
          <p:cNvSpPr txBox="1"/>
          <p:nvPr/>
        </p:nvSpPr>
        <p:spPr>
          <a:xfrm>
            <a:off x="9838943" y="3127248"/>
            <a:ext cx="1664208" cy="731520"/>
          </a:xfrm>
          <a:prstGeom prst="rect">
            <a:avLst/>
          </a:prstGeom>
          <a:noFill/>
        </p:spPr>
        <p:txBody>
          <a:bodyPr wrap="square">
            <a:spAutoFit/>
          </a:bodyPr>
          <a:lstStyle/>
          <a:p>
            <a:pPr algn="l"/>
            <a:r>
              <a:rPr sz="1500" b="0">
                <a:solidFill>
                  <a:srgbClr val="232321"/>
                </a:solidFill>
                <a:latin typeface="Aptos"/>
              </a:rPr>
              <a:t>What invites dialogue?</a:t>
            </a:r>
          </a:p>
        </p:txBody>
      </p:sp>
      <p:sp>
        <p:nvSpPr>
          <p:cNvPr id="22" name="TextBox 21"/>
          <p:cNvSpPr txBox="1"/>
          <p:nvPr/>
        </p:nvSpPr>
        <p:spPr>
          <a:xfrm>
            <a:off x="685800" y="5074920"/>
            <a:ext cx="10058400" cy="411480"/>
          </a:xfrm>
          <a:prstGeom prst="rect">
            <a:avLst/>
          </a:prstGeom>
          <a:noFill/>
        </p:spPr>
        <p:txBody>
          <a:bodyPr wrap="square">
            <a:spAutoFit/>
          </a:bodyPr>
          <a:lstStyle/>
          <a:p>
            <a:pPr algn="l"/>
            <a:r>
              <a:rPr sz="2100" b="1">
                <a:solidFill>
                  <a:srgbClr val="DC6036"/>
                </a:solidFill>
                <a:latin typeface="Aptos"/>
              </a:rPr>
              <a:t>The same business may need more than one elevator pitch.</a:t>
            </a:r>
          </a:p>
        </p:txBody>
      </p:sp>
      <p:sp>
        <p:nvSpPr>
          <p:cNvPr id="23" name="TextBox 22"/>
          <p:cNvSpPr txBox="1"/>
          <p:nvPr/>
        </p:nvSpPr>
        <p:spPr>
          <a:xfrm>
            <a:off x="685800" y="5623560"/>
            <a:ext cx="10058400" cy="365760"/>
          </a:xfrm>
          <a:prstGeom prst="rect">
            <a:avLst/>
          </a:prstGeom>
          <a:noFill/>
        </p:spPr>
        <p:txBody>
          <a:bodyPr wrap="square">
            <a:spAutoFit/>
          </a:bodyPr>
          <a:lstStyle/>
          <a:p>
            <a:pPr algn="l"/>
            <a:r>
              <a:rPr sz="1700" b="0">
                <a:solidFill>
                  <a:srgbClr val="69655E"/>
                </a:solidFill>
                <a:latin typeface="Aptos"/>
              </a:rPr>
              <a:t>WHO means both who you serve and who is standing in front of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4" name="TextBox 3"/>
          <p:cNvSpPr txBox="1"/>
          <p:nvPr/>
        </p:nvSpPr>
        <p:spPr>
          <a:xfrm>
            <a:off x="658368" y="1051560"/>
            <a:ext cx="10789920" cy="658368"/>
          </a:xfrm>
          <a:prstGeom prst="rect">
            <a:avLst/>
          </a:prstGeom>
          <a:noFill/>
        </p:spPr>
        <p:txBody>
          <a:bodyPr wrap="square">
            <a:spAutoFit/>
          </a:bodyPr>
          <a:lstStyle/>
          <a:p>
            <a:pPr algn="l"/>
            <a:r>
              <a:rPr sz="3100" b="1">
                <a:solidFill>
                  <a:srgbClr val="232321"/>
                </a:solidFill>
                <a:latin typeface="Aptos"/>
              </a:rPr>
              <a:t>What makes a good elevator pitch?</a:t>
            </a:r>
          </a:p>
        </p:txBody>
      </p:sp>
      <p:sp>
        <p:nvSpPr>
          <p:cNvPr id="5" name="TextBox 4"/>
          <p:cNvSpPr txBox="1"/>
          <p:nvPr/>
        </p:nvSpPr>
        <p:spPr>
          <a:xfrm>
            <a:off x="640080" y="6446520"/>
            <a:ext cx="2011680" cy="182880"/>
          </a:xfrm>
          <a:prstGeom prst="rect">
            <a:avLst/>
          </a:prstGeom>
          <a:noFill/>
        </p:spPr>
        <p:txBody>
          <a:bodyPr wrap="square">
            <a:spAutoFit/>
          </a:bodyPr>
          <a:lstStyle/>
          <a:p>
            <a:pPr algn="l"/>
            <a:r>
              <a:rPr sz="900" b="1">
                <a:solidFill>
                  <a:srgbClr val="69655E"/>
                </a:solidFill>
                <a:latin typeface="Aptos"/>
              </a:rPr>
              <a:t>MARIAM TARIQ</a:t>
            </a:r>
          </a:p>
        </p:txBody>
      </p:sp>
      <p:sp>
        <p:nvSpPr>
          <p:cNvPr id="7" name="Rounded Rectangle 6"/>
          <p:cNvSpPr/>
          <p:nvPr/>
        </p:nvSpPr>
        <p:spPr>
          <a:xfrm>
            <a:off x="658368" y="2148840"/>
            <a:ext cx="2578608" cy="2743200"/>
          </a:xfrm>
          <a:prstGeom prst="roundRect">
            <a:avLst/>
          </a:prstGeom>
          <a:solidFill>
            <a:srgbClr val="FFFFFF"/>
          </a:solidFill>
          <a:ln>
            <a:solidFill>
              <a:srgbClr val="EDE7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59536" y="2487168"/>
            <a:ext cx="2148840" cy="457200"/>
          </a:xfrm>
          <a:prstGeom prst="rect">
            <a:avLst/>
          </a:prstGeom>
          <a:noFill/>
        </p:spPr>
        <p:txBody>
          <a:bodyPr wrap="square">
            <a:spAutoFit/>
          </a:bodyPr>
          <a:lstStyle/>
          <a:p>
            <a:pPr algn="l"/>
            <a:r>
              <a:rPr sz="1400" b="1">
                <a:solidFill>
                  <a:srgbClr val="DC6036"/>
                </a:solidFill>
                <a:latin typeface="Aptos"/>
              </a:rPr>
              <a:t>SHORT</a:t>
            </a:r>
          </a:p>
        </p:txBody>
      </p:sp>
      <p:sp>
        <p:nvSpPr>
          <p:cNvPr id="9" name="TextBox 8"/>
          <p:cNvSpPr txBox="1"/>
          <p:nvPr/>
        </p:nvSpPr>
        <p:spPr>
          <a:xfrm>
            <a:off x="859536" y="3200400"/>
            <a:ext cx="2194560" cy="1234440"/>
          </a:xfrm>
          <a:prstGeom prst="rect">
            <a:avLst/>
          </a:prstGeom>
          <a:noFill/>
        </p:spPr>
        <p:txBody>
          <a:bodyPr wrap="square">
            <a:spAutoFit/>
          </a:bodyPr>
          <a:lstStyle/>
          <a:p>
            <a:pPr algn="l"/>
            <a:r>
              <a:rPr sz="1600" b="0">
                <a:solidFill>
                  <a:srgbClr val="232321"/>
                </a:solidFill>
                <a:latin typeface="Aptos"/>
              </a:rPr>
              <a:t>Aim for 20–30 seconds.</a:t>
            </a:r>
          </a:p>
          <a:p>
            <a:pPr algn="l"/>
            <a:r>
              <a:rPr sz="1600" b="0">
                <a:solidFill>
                  <a:srgbClr val="232321"/>
                </a:solidFill>
                <a:latin typeface="Aptos"/>
              </a:rPr>
              <a:t>Earn more time.</a:t>
            </a:r>
          </a:p>
        </p:txBody>
      </p:sp>
      <p:sp>
        <p:nvSpPr>
          <p:cNvPr id="10" name="Rounded Rectangle 9"/>
          <p:cNvSpPr/>
          <p:nvPr/>
        </p:nvSpPr>
        <p:spPr>
          <a:xfrm>
            <a:off x="3419856" y="2148840"/>
            <a:ext cx="2578608" cy="2743200"/>
          </a:xfrm>
          <a:prstGeom prst="roundRect">
            <a:avLst/>
          </a:prstGeom>
          <a:solidFill>
            <a:srgbClr val="FFFFFF"/>
          </a:solidFill>
          <a:ln>
            <a:solidFill>
              <a:srgbClr val="EDE7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3621024" y="2487168"/>
            <a:ext cx="2148840" cy="457200"/>
          </a:xfrm>
          <a:prstGeom prst="rect">
            <a:avLst/>
          </a:prstGeom>
          <a:noFill/>
        </p:spPr>
        <p:txBody>
          <a:bodyPr wrap="square">
            <a:spAutoFit/>
          </a:bodyPr>
          <a:lstStyle/>
          <a:p>
            <a:pPr algn="l"/>
            <a:r>
              <a:rPr sz="1400" b="1">
                <a:solidFill>
                  <a:srgbClr val="DC6036"/>
                </a:solidFill>
                <a:latin typeface="Aptos"/>
              </a:rPr>
              <a:t>RELEVANT</a:t>
            </a:r>
          </a:p>
        </p:txBody>
      </p:sp>
      <p:sp>
        <p:nvSpPr>
          <p:cNvPr id="12" name="TextBox 11"/>
          <p:cNvSpPr txBox="1"/>
          <p:nvPr/>
        </p:nvSpPr>
        <p:spPr>
          <a:xfrm>
            <a:off x="3621024" y="3200400"/>
            <a:ext cx="2194560" cy="1234440"/>
          </a:xfrm>
          <a:prstGeom prst="rect">
            <a:avLst/>
          </a:prstGeom>
          <a:noFill/>
        </p:spPr>
        <p:txBody>
          <a:bodyPr wrap="square">
            <a:spAutoFit/>
          </a:bodyPr>
          <a:lstStyle/>
          <a:p>
            <a:pPr algn="l"/>
            <a:r>
              <a:rPr sz="1600" b="0">
                <a:solidFill>
                  <a:srgbClr val="232321"/>
                </a:solidFill>
                <a:latin typeface="Aptos"/>
              </a:rPr>
              <a:t>Start with what matters</a:t>
            </a:r>
          </a:p>
          <a:p>
            <a:pPr algn="l"/>
            <a:r>
              <a:rPr sz="1600" b="0">
                <a:solidFill>
                  <a:srgbClr val="232321"/>
                </a:solidFill>
                <a:latin typeface="Aptos"/>
              </a:rPr>
              <a:t>to this listener.</a:t>
            </a:r>
          </a:p>
        </p:txBody>
      </p:sp>
      <p:sp>
        <p:nvSpPr>
          <p:cNvPr id="13" name="Rounded Rectangle 12"/>
          <p:cNvSpPr/>
          <p:nvPr/>
        </p:nvSpPr>
        <p:spPr>
          <a:xfrm>
            <a:off x="6181344" y="2148840"/>
            <a:ext cx="2578608" cy="2743200"/>
          </a:xfrm>
          <a:prstGeom prst="roundRect">
            <a:avLst/>
          </a:prstGeom>
          <a:solidFill>
            <a:srgbClr val="FFFFFF"/>
          </a:solidFill>
          <a:ln>
            <a:solidFill>
              <a:srgbClr val="EDE7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382512" y="2487168"/>
            <a:ext cx="2148840" cy="457200"/>
          </a:xfrm>
          <a:prstGeom prst="rect">
            <a:avLst/>
          </a:prstGeom>
          <a:noFill/>
        </p:spPr>
        <p:txBody>
          <a:bodyPr wrap="square">
            <a:spAutoFit/>
          </a:bodyPr>
          <a:lstStyle/>
          <a:p>
            <a:pPr algn="l"/>
            <a:r>
              <a:rPr sz="1400" b="1">
                <a:solidFill>
                  <a:srgbClr val="DC6036"/>
                </a:solidFill>
                <a:latin typeface="Aptos"/>
              </a:rPr>
              <a:t>SPECIFIC</a:t>
            </a:r>
          </a:p>
        </p:txBody>
      </p:sp>
      <p:sp>
        <p:nvSpPr>
          <p:cNvPr id="15" name="TextBox 14"/>
          <p:cNvSpPr txBox="1"/>
          <p:nvPr/>
        </p:nvSpPr>
        <p:spPr>
          <a:xfrm>
            <a:off x="6382512" y="3200400"/>
            <a:ext cx="2194560" cy="1234440"/>
          </a:xfrm>
          <a:prstGeom prst="rect">
            <a:avLst/>
          </a:prstGeom>
          <a:noFill/>
        </p:spPr>
        <p:txBody>
          <a:bodyPr wrap="square">
            <a:spAutoFit/>
          </a:bodyPr>
          <a:lstStyle/>
          <a:p>
            <a:pPr algn="l"/>
            <a:r>
              <a:rPr sz="1600" b="0">
                <a:solidFill>
                  <a:srgbClr val="232321"/>
                </a:solidFill>
                <a:latin typeface="Aptos"/>
              </a:rPr>
              <a:t>Problem, value, outcome.</a:t>
            </a:r>
          </a:p>
          <a:p>
            <a:pPr algn="l"/>
            <a:r>
              <a:rPr sz="1600" b="0">
                <a:solidFill>
                  <a:srgbClr val="232321"/>
                </a:solidFill>
                <a:latin typeface="Aptos"/>
              </a:rPr>
              <a:t>Skip the buzzwords.</a:t>
            </a:r>
          </a:p>
        </p:txBody>
      </p:sp>
      <p:sp>
        <p:nvSpPr>
          <p:cNvPr id="16" name="Rounded Rectangle 15"/>
          <p:cNvSpPr/>
          <p:nvPr/>
        </p:nvSpPr>
        <p:spPr>
          <a:xfrm>
            <a:off x="8942832" y="2148840"/>
            <a:ext cx="2578608" cy="2743200"/>
          </a:xfrm>
          <a:prstGeom prst="roundRect">
            <a:avLst/>
          </a:prstGeom>
          <a:solidFill>
            <a:srgbClr val="FFFFFF"/>
          </a:solidFill>
          <a:ln>
            <a:solidFill>
              <a:srgbClr val="EDE7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9144000" y="2487168"/>
            <a:ext cx="2148840" cy="457200"/>
          </a:xfrm>
          <a:prstGeom prst="rect">
            <a:avLst/>
          </a:prstGeom>
          <a:noFill/>
        </p:spPr>
        <p:txBody>
          <a:bodyPr wrap="square">
            <a:spAutoFit/>
          </a:bodyPr>
          <a:lstStyle/>
          <a:p>
            <a:pPr algn="l"/>
            <a:r>
              <a:rPr sz="1400" b="1">
                <a:solidFill>
                  <a:srgbClr val="DC6036"/>
                </a:solidFill>
                <a:latin typeface="Aptos"/>
              </a:rPr>
              <a:t>CONVERSATIONAL</a:t>
            </a:r>
          </a:p>
        </p:txBody>
      </p:sp>
      <p:sp>
        <p:nvSpPr>
          <p:cNvPr id="18" name="TextBox 17"/>
          <p:cNvSpPr txBox="1"/>
          <p:nvPr/>
        </p:nvSpPr>
        <p:spPr>
          <a:xfrm>
            <a:off x="9144000" y="3200400"/>
            <a:ext cx="2194560" cy="1234440"/>
          </a:xfrm>
          <a:prstGeom prst="rect">
            <a:avLst/>
          </a:prstGeom>
          <a:noFill/>
        </p:spPr>
        <p:txBody>
          <a:bodyPr wrap="square">
            <a:spAutoFit/>
          </a:bodyPr>
          <a:lstStyle/>
          <a:p>
            <a:pPr algn="l"/>
            <a:r>
              <a:rPr sz="1600" b="0">
                <a:solidFill>
                  <a:srgbClr val="232321"/>
                </a:solidFill>
                <a:latin typeface="Aptos"/>
              </a:rPr>
              <a:t>Say it like you talk.</a:t>
            </a:r>
          </a:p>
          <a:p>
            <a:pPr algn="l"/>
            <a:r>
              <a:rPr sz="1600" b="0">
                <a:solidFill>
                  <a:srgbClr val="232321"/>
                </a:solidFill>
                <a:latin typeface="Aptos"/>
              </a:rPr>
              <a:t>Don’t memorize a paragraph.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a:extLst>
            <a:ext uri="{FF2B5EF4-FFF2-40B4-BE49-F238E27FC236}">
              <a16:creationId xmlns:a16="http://schemas.microsoft.com/office/drawing/2014/main" id="{22592E07-71C4-65E3-7886-BE1EFD93BD5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C4B2788-911B-D753-FEA4-062D4C280381}"/>
              </a:ext>
            </a:extLst>
          </p:cNvPr>
          <p:cNvSpPr txBox="1"/>
          <p:nvPr/>
        </p:nvSpPr>
        <p:spPr>
          <a:xfrm>
            <a:off x="640080" y="6446520"/>
            <a:ext cx="2011680" cy="1828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900" b="1" i="0" u="none" strike="noStrike" kern="1200" cap="none" spc="0" normalizeH="0" baseline="0" noProof="0">
                <a:ln>
                  <a:noFill/>
                </a:ln>
                <a:solidFill>
                  <a:srgbClr val="69655E"/>
                </a:solidFill>
                <a:effectLst/>
                <a:uLnTx/>
                <a:uFillTx/>
                <a:latin typeface="Aptos"/>
                <a:ea typeface="+mn-ea"/>
                <a:cs typeface="+mn-cs"/>
              </a:rPr>
              <a:t>MARIAM TARIQ</a:t>
            </a:r>
          </a:p>
        </p:txBody>
      </p:sp>
      <p:sp>
        <p:nvSpPr>
          <p:cNvPr id="2" name="Title 1">
            <a:extLst>
              <a:ext uri="{FF2B5EF4-FFF2-40B4-BE49-F238E27FC236}">
                <a16:creationId xmlns:a16="http://schemas.microsoft.com/office/drawing/2014/main" id="{61CD1883-8698-0702-1536-A16E4C293CC0}"/>
              </a:ext>
            </a:extLst>
          </p:cNvPr>
          <p:cNvSpPr txBox="1">
            <a:spLocks/>
          </p:cNvSpPr>
          <p:nvPr/>
        </p:nvSpPr>
        <p:spPr>
          <a:xfrm>
            <a:off x="269240" y="780417"/>
            <a:ext cx="11638278" cy="742313"/>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100" b="1" dirty="0">
                <a:solidFill>
                  <a:srgbClr val="232321"/>
                </a:solidFill>
                <a:latin typeface="Aptos"/>
                <a:ea typeface="+mn-ea"/>
                <a:cs typeface="+mn-cs"/>
              </a:rPr>
              <a:t>Using AI - Use a Project in your LLM of Choice</a:t>
            </a:r>
          </a:p>
        </p:txBody>
      </p:sp>
      <p:pic>
        <p:nvPicPr>
          <p:cNvPr id="3" name="Picture 2">
            <a:extLst>
              <a:ext uri="{FF2B5EF4-FFF2-40B4-BE49-F238E27FC236}">
                <a16:creationId xmlns:a16="http://schemas.microsoft.com/office/drawing/2014/main" id="{7B116DB6-E838-EF1D-E1DB-2E9CEBAAC7A9}"/>
              </a:ext>
            </a:extLst>
          </p:cNvPr>
          <p:cNvPicPr>
            <a:picLocks noChangeAspect="1"/>
          </p:cNvPicPr>
          <p:nvPr/>
        </p:nvPicPr>
        <p:blipFill>
          <a:blip r:embed="rId3"/>
          <a:stretch>
            <a:fillRect/>
          </a:stretch>
        </p:blipFill>
        <p:spPr>
          <a:xfrm>
            <a:off x="271779" y="2060575"/>
            <a:ext cx="5816600" cy="3848100"/>
          </a:xfrm>
          <a:prstGeom prst="rect">
            <a:avLst/>
          </a:prstGeom>
        </p:spPr>
      </p:pic>
      <p:pic>
        <p:nvPicPr>
          <p:cNvPr id="6" name="Picture 5">
            <a:extLst>
              <a:ext uri="{FF2B5EF4-FFF2-40B4-BE49-F238E27FC236}">
                <a16:creationId xmlns:a16="http://schemas.microsoft.com/office/drawing/2014/main" id="{E2EE8237-C1D8-92CB-B152-537B04B7C1E6}"/>
              </a:ext>
            </a:extLst>
          </p:cNvPr>
          <p:cNvPicPr>
            <a:picLocks noChangeAspect="1"/>
          </p:cNvPicPr>
          <p:nvPr/>
        </p:nvPicPr>
        <p:blipFill>
          <a:blip r:embed="rId4"/>
          <a:stretch>
            <a:fillRect/>
          </a:stretch>
        </p:blipFill>
        <p:spPr>
          <a:xfrm>
            <a:off x="5966013" y="2060575"/>
            <a:ext cx="5738977" cy="3848100"/>
          </a:xfrm>
          <a:prstGeom prst="rect">
            <a:avLst/>
          </a:prstGeom>
        </p:spPr>
      </p:pic>
    </p:spTree>
    <p:extLst>
      <p:ext uri="{BB962C8B-B14F-4D97-AF65-F5344CB8AC3E}">
        <p14:creationId xmlns:p14="http://schemas.microsoft.com/office/powerpoint/2010/main" val="2163928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4" name="TextBox 3"/>
          <p:cNvSpPr txBox="1"/>
          <p:nvPr/>
        </p:nvSpPr>
        <p:spPr>
          <a:xfrm>
            <a:off x="658368" y="1051560"/>
            <a:ext cx="10789920" cy="569387"/>
          </a:xfrm>
          <a:prstGeom prst="rect">
            <a:avLst/>
          </a:prstGeom>
          <a:noFill/>
        </p:spPr>
        <p:txBody>
          <a:bodyPr wrap="square">
            <a:spAutoFit/>
          </a:bodyPr>
          <a:lstStyle/>
          <a:p>
            <a:pPr algn="l"/>
            <a:r>
              <a:rPr sz="3100" b="1" dirty="0">
                <a:solidFill>
                  <a:srgbClr val="232321"/>
                </a:solidFill>
                <a:latin typeface="Aptos"/>
              </a:rPr>
              <a:t>Where AI actually helps</a:t>
            </a:r>
            <a:r>
              <a:rPr lang="en-US" sz="3100" b="1" dirty="0">
                <a:solidFill>
                  <a:srgbClr val="232321"/>
                </a:solidFill>
                <a:latin typeface="Aptos"/>
              </a:rPr>
              <a:t> – Get Off the Blank Page</a:t>
            </a:r>
            <a:r>
              <a:rPr sz="3100" b="1" dirty="0">
                <a:solidFill>
                  <a:srgbClr val="232321"/>
                </a:solidFill>
                <a:latin typeface="Aptos"/>
              </a:rPr>
              <a:t>.</a:t>
            </a:r>
          </a:p>
        </p:txBody>
      </p:sp>
      <p:sp>
        <p:nvSpPr>
          <p:cNvPr id="5" name="TextBox 4"/>
          <p:cNvSpPr txBox="1"/>
          <p:nvPr/>
        </p:nvSpPr>
        <p:spPr>
          <a:xfrm>
            <a:off x="640080" y="6446520"/>
            <a:ext cx="2011680" cy="182880"/>
          </a:xfrm>
          <a:prstGeom prst="rect">
            <a:avLst/>
          </a:prstGeom>
          <a:noFill/>
        </p:spPr>
        <p:txBody>
          <a:bodyPr wrap="square">
            <a:spAutoFit/>
          </a:bodyPr>
          <a:lstStyle/>
          <a:p>
            <a:pPr algn="l"/>
            <a:r>
              <a:rPr sz="900" b="1">
                <a:solidFill>
                  <a:srgbClr val="69655E"/>
                </a:solidFill>
                <a:latin typeface="Aptos"/>
              </a:rPr>
              <a:t>MARIAM TARIQ</a:t>
            </a:r>
          </a:p>
        </p:txBody>
      </p:sp>
      <p:sp>
        <p:nvSpPr>
          <p:cNvPr id="7" name="Rounded Rectangle 6"/>
          <p:cNvSpPr/>
          <p:nvPr/>
        </p:nvSpPr>
        <p:spPr>
          <a:xfrm>
            <a:off x="822960" y="2240280"/>
            <a:ext cx="2926080" cy="2423160"/>
          </a:xfrm>
          <a:prstGeom prst="roundRect">
            <a:avLst/>
          </a:prstGeom>
          <a:solidFill>
            <a:srgbClr val="FFFFFF"/>
          </a:solidFill>
          <a:ln>
            <a:solidFill>
              <a:srgbClr val="EDE7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78992" y="2578608"/>
            <a:ext cx="2377440" cy="320040"/>
          </a:xfrm>
          <a:prstGeom prst="rect">
            <a:avLst/>
          </a:prstGeom>
          <a:noFill/>
        </p:spPr>
        <p:txBody>
          <a:bodyPr wrap="square">
            <a:spAutoFit/>
          </a:bodyPr>
          <a:lstStyle/>
          <a:p>
            <a:pPr algn="l"/>
            <a:r>
              <a:rPr sz="1700" b="1">
                <a:solidFill>
                  <a:srgbClr val="DC6036"/>
                </a:solidFill>
                <a:latin typeface="Aptos"/>
              </a:rPr>
              <a:t>BRAINSTORM</a:t>
            </a:r>
          </a:p>
        </p:txBody>
      </p:sp>
      <p:sp>
        <p:nvSpPr>
          <p:cNvPr id="9" name="TextBox 8"/>
          <p:cNvSpPr txBox="1"/>
          <p:nvPr/>
        </p:nvSpPr>
        <p:spPr>
          <a:xfrm>
            <a:off x="1078992" y="3246120"/>
            <a:ext cx="2377440" cy="822960"/>
          </a:xfrm>
          <a:prstGeom prst="rect">
            <a:avLst/>
          </a:prstGeom>
          <a:noFill/>
        </p:spPr>
        <p:txBody>
          <a:bodyPr wrap="square">
            <a:spAutoFit/>
          </a:bodyPr>
          <a:lstStyle/>
          <a:p>
            <a:pPr algn="l"/>
            <a:r>
              <a:rPr sz="1700" b="0">
                <a:solidFill>
                  <a:srgbClr val="232321"/>
                </a:solidFill>
                <a:latin typeface="Aptos"/>
              </a:rPr>
              <a:t>Give me ways into the story.
What am I missing?</a:t>
            </a:r>
          </a:p>
        </p:txBody>
      </p:sp>
      <p:sp>
        <p:nvSpPr>
          <p:cNvPr id="10" name="Rounded Rectangle 9"/>
          <p:cNvSpPr/>
          <p:nvPr/>
        </p:nvSpPr>
        <p:spPr>
          <a:xfrm>
            <a:off x="4251960" y="2240280"/>
            <a:ext cx="2926080" cy="2423160"/>
          </a:xfrm>
          <a:prstGeom prst="roundRect">
            <a:avLst/>
          </a:prstGeom>
          <a:solidFill>
            <a:srgbClr val="FFFFFF"/>
          </a:solidFill>
          <a:ln>
            <a:solidFill>
              <a:srgbClr val="EDE7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507992" y="2578608"/>
            <a:ext cx="2377440" cy="320040"/>
          </a:xfrm>
          <a:prstGeom prst="rect">
            <a:avLst/>
          </a:prstGeom>
          <a:noFill/>
        </p:spPr>
        <p:txBody>
          <a:bodyPr wrap="square">
            <a:spAutoFit/>
          </a:bodyPr>
          <a:lstStyle/>
          <a:p>
            <a:pPr algn="l"/>
            <a:r>
              <a:rPr sz="1700" b="1">
                <a:solidFill>
                  <a:srgbClr val="DC6036"/>
                </a:solidFill>
                <a:latin typeface="Aptos"/>
              </a:rPr>
              <a:t>CHALLENGE</a:t>
            </a:r>
          </a:p>
        </p:txBody>
      </p:sp>
      <p:sp>
        <p:nvSpPr>
          <p:cNvPr id="12" name="TextBox 11"/>
          <p:cNvSpPr txBox="1"/>
          <p:nvPr/>
        </p:nvSpPr>
        <p:spPr>
          <a:xfrm>
            <a:off x="4507992" y="3246120"/>
            <a:ext cx="2377440" cy="822960"/>
          </a:xfrm>
          <a:prstGeom prst="rect">
            <a:avLst/>
          </a:prstGeom>
          <a:noFill/>
        </p:spPr>
        <p:txBody>
          <a:bodyPr wrap="square">
            <a:spAutoFit/>
          </a:bodyPr>
          <a:lstStyle/>
          <a:p>
            <a:pPr algn="l"/>
            <a:r>
              <a:rPr sz="1700" b="0">
                <a:solidFill>
                  <a:srgbClr val="232321"/>
                </a:solidFill>
                <a:latin typeface="Aptos"/>
              </a:rPr>
              <a:t>What sounds generic,
unclear or irrelevant?</a:t>
            </a:r>
          </a:p>
        </p:txBody>
      </p:sp>
      <p:sp>
        <p:nvSpPr>
          <p:cNvPr id="13" name="Rounded Rectangle 12"/>
          <p:cNvSpPr/>
          <p:nvPr/>
        </p:nvSpPr>
        <p:spPr>
          <a:xfrm>
            <a:off x="7680960" y="2240280"/>
            <a:ext cx="2926080" cy="2423160"/>
          </a:xfrm>
          <a:prstGeom prst="roundRect">
            <a:avLst/>
          </a:prstGeom>
          <a:solidFill>
            <a:srgbClr val="FFFFFF"/>
          </a:solidFill>
          <a:ln>
            <a:solidFill>
              <a:srgbClr val="EDE7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936992" y="2578608"/>
            <a:ext cx="2377440" cy="320040"/>
          </a:xfrm>
          <a:prstGeom prst="rect">
            <a:avLst/>
          </a:prstGeom>
          <a:noFill/>
        </p:spPr>
        <p:txBody>
          <a:bodyPr wrap="square">
            <a:spAutoFit/>
          </a:bodyPr>
          <a:lstStyle/>
          <a:p>
            <a:pPr algn="l"/>
            <a:r>
              <a:rPr sz="1700" b="1">
                <a:solidFill>
                  <a:srgbClr val="DC6036"/>
                </a:solidFill>
                <a:latin typeface="Aptos"/>
              </a:rPr>
              <a:t>REFINE</a:t>
            </a:r>
          </a:p>
        </p:txBody>
      </p:sp>
      <p:sp>
        <p:nvSpPr>
          <p:cNvPr id="15" name="TextBox 14"/>
          <p:cNvSpPr txBox="1"/>
          <p:nvPr/>
        </p:nvSpPr>
        <p:spPr>
          <a:xfrm>
            <a:off x="7936992" y="3246120"/>
            <a:ext cx="2377440" cy="822960"/>
          </a:xfrm>
          <a:prstGeom prst="rect">
            <a:avLst/>
          </a:prstGeom>
          <a:noFill/>
        </p:spPr>
        <p:txBody>
          <a:bodyPr wrap="square">
            <a:spAutoFit/>
          </a:bodyPr>
          <a:lstStyle/>
          <a:p>
            <a:pPr algn="l"/>
            <a:r>
              <a:rPr sz="1700" b="0">
                <a:solidFill>
                  <a:srgbClr val="232321"/>
                </a:solidFill>
                <a:latin typeface="Aptos"/>
              </a:rPr>
              <a:t>Make it shorter, clearer
and right for this audience.</a:t>
            </a:r>
          </a:p>
        </p:txBody>
      </p:sp>
      <p:sp>
        <p:nvSpPr>
          <p:cNvPr id="16" name="TextBox 15"/>
          <p:cNvSpPr txBox="1"/>
          <p:nvPr/>
        </p:nvSpPr>
        <p:spPr>
          <a:xfrm>
            <a:off x="685800" y="5166360"/>
            <a:ext cx="5120640" cy="411480"/>
          </a:xfrm>
          <a:prstGeom prst="rect">
            <a:avLst/>
          </a:prstGeom>
          <a:noFill/>
        </p:spPr>
        <p:txBody>
          <a:bodyPr wrap="square">
            <a:spAutoFit/>
          </a:bodyPr>
          <a:lstStyle/>
          <a:p>
            <a:pPr algn="l"/>
            <a:r>
              <a:rPr sz="2000" b="1">
                <a:solidFill>
                  <a:srgbClr val="232321"/>
                </a:solidFill>
                <a:latin typeface="Aptos"/>
              </a:rPr>
              <a:t>Don’t ask AI to think instead of you.</a:t>
            </a:r>
          </a:p>
        </p:txBody>
      </p:sp>
      <p:sp>
        <p:nvSpPr>
          <p:cNvPr id="17" name="TextBox 16"/>
          <p:cNvSpPr txBox="1"/>
          <p:nvPr/>
        </p:nvSpPr>
        <p:spPr>
          <a:xfrm>
            <a:off x="5669280" y="5166360"/>
            <a:ext cx="5303520" cy="411480"/>
          </a:xfrm>
          <a:prstGeom prst="rect">
            <a:avLst/>
          </a:prstGeom>
          <a:noFill/>
        </p:spPr>
        <p:txBody>
          <a:bodyPr wrap="square">
            <a:spAutoFit/>
          </a:bodyPr>
          <a:lstStyle/>
          <a:p>
            <a:pPr algn="l"/>
            <a:r>
              <a:rPr sz="2000" b="1">
                <a:solidFill>
                  <a:srgbClr val="DC6036"/>
                </a:solidFill>
                <a:latin typeface="Aptos"/>
              </a:rPr>
              <a:t>Give it something to think with.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2" name="Rounded Rectangle 1"/>
          <p:cNvSpPr/>
          <p:nvPr/>
        </p:nvSpPr>
        <p:spPr>
          <a:xfrm>
            <a:off x="658368" y="502920"/>
            <a:ext cx="1965960" cy="384048"/>
          </a:xfrm>
          <a:prstGeom prst="roundRect">
            <a:avLst/>
          </a:prstGeom>
          <a:solidFill>
            <a:srgbClr val="EDE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68096" y="585216"/>
            <a:ext cx="1737360" cy="164592"/>
          </a:xfrm>
          <a:prstGeom prst="rect">
            <a:avLst/>
          </a:prstGeom>
          <a:noFill/>
        </p:spPr>
        <p:txBody>
          <a:bodyPr wrap="square">
            <a:spAutoFit/>
          </a:bodyPr>
          <a:lstStyle/>
          <a:p>
            <a:pPr algn="ctr"/>
            <a:r>
              <a:rPr sz="900" b="1">
                <a:solidFill>
                  <a:srgbClr val="69655E"/>
                </a:solidFill>
                <a:latin typeface="Aptos"/>
              </a:rPr>
              <a:t>DO / DON’T</a:t>
            </a:r>
          </a:p>
        </p:txBody>
      </p:sp>
      <p:sp>
        <p:nvSpPr>
          <p:cNvPr id="4" name="TextBox 3"/>
          <p:cNvSpPr txBox="1"/>
          <p:nvPr/>
        </p:nvSpPr>
        <p:spPr>
          <a:xfrm>
            <a:off x="658368" y="1051560"/>
            <a:ext cx="10789920" cy="658368"/>
          </a:xfrm>
          <a:prstGeom prst="rect">
            <a:avLst/>
          </a:prstGeom>
          <a:noFill/>
        </p:spPr>
        <p:txBody>
          <a:bodyPr wrap="square">
            <a:spAutoFit/>
          </a:bodyPr>
          <a:lstStyle/>
          <a:p>
            <a:pPr algn="l"/>
            <a:r>
              <a:rPr sz="3100" b="1">
                <a:solidFill>
                  <a:srgbClr val="232321"/>
                </a:solidFill>
                <a:latin typeface="Aptos"/>
              </a:rPr>
              <a:t>AI gives you a starting point — not the finished pitch.</a:t>
            </a:r>
          </a:p>
        </p:txBody>
      </p:sp>
      <p:sp>
        <p:nvSpPr>
          <p:cNvPr id="5" name="TextBox 4"/>
          <p:cNvSpPr txBox="1"/>
          <p:nvPr/>
        </p:nvSpPr>
        <p:spPr>
          <a:xfrm>
            <a:off x="640080" y="6446520"/>
            <a:ext cx="2011680" cy="182880"/>
          </a:xfrm>
          <a:prstGeom prst="rect">
            <a:avLst/>
          </a:prstGeom>
          <a:noFill/>
        </p:spPr>
        <p:txBody>
          <a:bodyPr wrap="square">
            <a:spAutoFit/>
          </a:bodyPr>
          <a:lstStyle/>
          <a:p>
            <a:pPr algn="l"/>
            <a:r>
              <a:rPr sz="900" b="1">
                <a:solidFill>
                  <a:srgbClr val="69655E"/>
                </a:solidFill>
                <a:latin typeface="Aptos"/>
              </a:rPr>
              <a:t>MARIAM TARIQ</a:t>
            </a:r>
          </a:p>
        </p:txBody>
      </p:sp>
      <p:sp>
        <p:nvSpPr>
          <p:cNvPr id="7" name="Rounded Rectangle 6"/>
          <p:cNvSpPr/>
          <p:nvPr/>
        </p:nvSpPr>
        <p:spPr>
          <a:xfrm>
            <a:off x="658368" y="1965960"/>
            <a:ext cx="5212080" cy="3246120"/>
          </a:xfrm>
          <a:prstGeom prst="roundRect">
            <a:avLst/>
          </a:prstGeom>
          <a:solidFill>
            <a:srgbClr val="FFFFFF"/>
          </a:solidFill>
          <a:ln>
            <a:solidFill>
              <a:srgbClr val="EDE7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6309360" y="1965960"/>
            <a:ext cx="5212080" cy="3246120"/>
          </a:xfrm>
          <a:prstGeom prst="roundRect">
            <a:avLst/>
          </a:prstGeom>
          <a:solidFill>
            <a:srgbClr val="FFFFFF"/>
          </a:solidFill>
          <a:ln>
            <a:solidFill>
              <a:srgbClr val="EDE7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60120" y="2286000"/>
            <a:ext cx="914400" cy="274320"/>
          </a:xfrm>
          <a:prstGeom prst="rect">
            <a:avLst/>
          </a:prstGeom>
          <a:noFill/>
        </p:spPr>
        <p:txBody>
          <a:bodyPr wrap="square">
            <a:spAutoFit/>
          </a:bodyPr>
          <a:lstStyle/>
          <a:p>
            <a:pPr algn="l"/>
            <a:r>
              <a:rPr sz="1800" b="1">
                <a:solidFill>
                  <a:srgbClr val="3D7059"/>
                </a:solidFill>
                <a:latin typeface="Aptos"/>
              </a:rPr>
              <a:t>DO</a:t>
            </a:r>
          </a:p>
        </p:txBody>
      </p:sp>
      <p:sp>
        <p:nvSpPr>
          <p:cNvPr id="10" name="TextBox 9"/>
          <p:cNvSpPr txBox="1"/>
          <p:nvPr/>
        </p:nvSpPr>
        <p:spPr>
          <a:xfrm>
            <a:off x="960120" y="2743200"/>
            <a:ext cx="4526280" cy="1920240"/>
          </a:xfrm>
          <a:prstGeom prst="rect">
            <a:avLst/>
          </a:prstGeom>
          <a:noFill/>
        </p:spPr>
        <p:txBody>
          <a:bodyPr wrap="square">
            <a:spAutoFit/>
          </a:bodyPr>
          <a:lstStyle/>
          <a:p>
            <a:pPr algn="l"/>
            <a:r>
              <a:rPr sz="1700" b="0">
                <a:solidFill>
                  <a:srgbClr val="232321"/>
                </a:solidFill>
                <a:latin typeface="Aptos"/>
              </a:rPr>
              <a:t>• Give it your raw ideas
• Give it context about the listener
• Ask it to interview you
• Ask for options
• React, edit, test out loud, repeat</a:t>
            </a:r>
          </a:p>
        </p:txBody>
      </p:sp>
      <p:sp>
        <p:nvSpPr>
          <p:cNvPr id="11" name="TextBox 10"/>
          <p:cNvSpPr txBox="1"/>
          <p:nvPr/>
        </p:nvSpPr>
        <p:spPr>
          <a:xfrm>
            <a:off x="6611112" y="2286000"/>
            <a:ext cx="1097280" cy="274320"/>
          </a:xfrm>
          <a:prstGeom prst="rect">
            <a:avLst/>
          </a:prstGeom>
          <a:noFill/>
        </p:spPr>
        <p:txBody>
          <a:bodyPr wrap="square">
            <a:spAutoFit/>
          </a:bodyPr>
          <a:lstStyle/>
          <a:p>
            <a:pPr algn="l"/>
            <a:r>
              <a:rPr sz="1800" b="1">
                <a:solidFill>
                  <a:srgbClr val="9F443D"/>
                </a:solidFill>
                <a:latin typeface="Aptos"/>
              </a:rPr>
              <a:t>DON’T</a:t>
            </a:r>
          </a:p>
        </p:txBody>
      </p:sp>
      <p:sp>
        <p:nvSpPr>
          <p:cNvPr id="12" name="TextBox 11"/>
          <p:cNvSpPr txBox="1"/>
          <p:nvPr/>
        </p:nvSpPr>
        <p:spPr>
          <a:xfrm>
            <a:off x="6611112" y="2743200"/>
            <a:ext cx="4526280" cy="1920240"/>
          </a:xfrm>
          <a:prstGeom prst="rect">
            <a:avLst/>
          </a:prstGeom>
          <a:noFill/>
        </p:spPr>
        <p:txBody>
          <a:bodyPr wrap="square">
            <a:spAutoFit/>
          </a:bodyPr>
          <a:lstStyle/>
          <a:p>
            <a:pPr algn="l"/>
            <a:r>
              <a:rPr sz="1700" b="0">
                <a:solidFill>
                  <a:srgbClr val="232321"/>
                </a:solidFill>
                <a:latin typeface="Aptos"/>
              </a:rPr>
              <a:t>• Blindly copy the first answer
• Let AI invent facts or proof
• Assume polished = good
• Keep words you wouldn’t say
• Expect one magic prompt</a:t>
            </a:r>
          </a:p>
        </p:txBody>
      </p:sp>
      <p:sp>
        <p:nvSpPr>
          <p:cNvPr id="13" name="TextBox 12"/>
          <p:cNvSpPr txBox="1"/>
          <p:nvPr/>
        </p:nvSpPr>
        <p:spPr>
          <a:xfrm>
            <a:off x="685800" y="5532120"/>
            <a:ext cx="10515600" cy="415498"/>
          </a:xfrm>
          <a:prstGeom prst="rect">
            <a:avLst/>
          </a:prstGeom>
          <a:noFill/>
        </p:spPr>
        <p:txBody>
          <a:bodyPr wrap="square">
            <a:spAutoFit/>
          </a:bodyPr>
          <a:lstStyle/>
          <a:p>
            <a:r>
              <a:rPr lang="en-US" sz="2100" b="1" dirty="0">
                <a:solidFill>
                  <a:srgbClr val="DC6036"/>
                </a:solidFill>
                <a:latin typeface="Aptos"/>
              </a:rPr>
              <a:t>AI gives you something to react to instead of a blank page.</a:t>
            </a:r>
            <a:endParaRPr sz="2100" b="1" dirty="0">
              <a:solidFill>
                <a:srgbClr val="DC6036"/>
              </a:solidFill>
              <a:latin typeface="Apto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2" name="Rounded Rectangle 1"/>
          <p:cNvSpPr/>
          <p:nvPr/>
        </p:nvSpPr>
        <p:spPr>
          <a:xfrm>
            <a:off x="658368" y="502920"/>
            <a:ext cx="1965960" cy="384048"/>
          </a:xfrm>
          <a:prstGeom prst="roundRect">
            <a:avLst/>
          </a:prstGeom>
          <a:solidFill>
            <a:srgbClr val="EDE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68096" y="585216"/>
            <a:ext cx="1737360" cy="164592"/>
          </a:xfrm>
          <a:prstGeom prst="rect">
            <a:avLst/>
          </a:prstGeom>
          <a:noFill/>
        </p:spPr>
        <p:txBody>
          <a:bodyPr wrap="square">
            <a:spAutoFit/>
          </a:bodyPr>
          <a:lstStyle/>
          <a:p>
            <a:pPr algn="ctr"/>
            <a:r>
              <a:rPr sz="900" b="1">
                <a:solidFill>
                  <a:srgbClr val="69655E"/>
                </a:solidFill>
                <a:latin typeface="Aptos"/>
              </a:rPr>
              <a:t>THE AI SMELL TEST</a:t>
            </a:r>
          </a:p>
        </p:txBody>
      </p:sp>
      <p:sp>
        <p:nvSpPr>
          <p:cNvPr id="4" name="TextBox 3"/>
          <p:cNvSpPr txBox="1"/>
          <p:nvPr/>
        </p:nvSpPr>
        <p:spPr>
          <a:xfrm>
            <a:off x="658368" y="1051560"/>
            <a:ext cx="10789920" cy="658368"/>
          </a:xfrm>
          <a:prstGeom prst="rect">
            <a:avLst/>
          </a:prstGeom>
          <a:noFill/>
        </p:spPr>
        <p:txBody>
          <a:bodyPr wrap="square">
            <a:spAutoFit/>
          </a:bodyPr>
          <a:lstStyle/>
          <a:p>
            <a:pPr algn="l"/>
            <a:r>
              <a:rPr sz="3100" b="1">
                <a:solidFill>
                  <a:srgbClr val="232321"/>
                </a:solidFill>
                <a:latin typeface="Aptos"/>
              </a:rPr>
              <a:t>Can you tell AI wrote it?</a:t>
            </a:r>
          </a:p>
        </p:txBody>
      </p:sp>
      <p:sp>
        <p:nvSpPr>
          <p:cNvPr id="5" name="TextBox 4"/>
          <p:cNvSpPr txBox="1"/>
          <p:nvPr/>
        </p:nvSpPr>
        <p:spPr>
          <a:xfrm>
            <a:off x="640080" y="6446520"/>
            <a:ext cx="2011680" cy="182880"/>
          </a:xfrm>
          <a:prstGeom prst="rect">
            <a:avLst/>
          </a:prstGeom>
          <a:noFill/>
        </p:spPr>
        <p:txBody>
          <a:bodyPr wrap="square">
            <a:spAutoFit/>
          </a:bodyPr>
          <a:lstStyle/>
          <a:p>
            <a:pPr algn="l"/>
            <a:r>
              <a:rPr sz="900" b="1">
                <a:solidFill>
                  <a:srgbClr val="69655E"/>
                </a:solidFill>
                <a:latin typeface="Aptos"/>
              </a:rPr>
              <a:t>MARIAM TARIQ</a:t>
            </a:r>
          </a:p>
        </p:txBody>
      </p:sp>
      <p:sp>
        <p:nvSpPr>
          <p:cNvPr id="7" name="Rounded Rectangle 6"/>
          <p:cNvSpPr/>
          <p:nvPr/>
        </p:nvSpPr>
        <p:spPr>
          <a:xfrm>
            <a:off x="658368" y="1965960"/>
            <a:ext cx="5303520" cy="3246120"/>
          </a:xfrm>
          <a:prstGeom prst="roundRect">
            <a:avLst/>
          </a:prstGeom>
          <a:solidFill>
            <a:srgbClr val="FFFFFF"/>
          </a:solidFill>
          <a:ln>
            <a:solidFill>
              <a:srgbClr val="EDE7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6236208" y="1965960"/>
            <a:ext cx="5303520" cy="3246120"/>
          </a:xfrm>
          <a:prstGeom prst="roundRect">
            <a:avLst/>
          </a:prstGeom>
          <a:solidFill>
            <a:srgbClr val="FFFFFF"/>
          </a:solidFill>
          <a:ln>
            <a:solidFill>
              <a:srgbClr val="EDE7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60120" y="2304288"/>
            <a:ext cx="2286000" cy="274320"/>
          </a:xfrm>
          <a:prstGeom prst="rect">
            <a:avLst/>
          </a:prstGeom>
          <a:noFill/>
        </p:spPr>
        <p:txBody>
          <a:bodyPr wrap="square">
            <a:spAutoFit/>
          </a:bodyPr>
          <a:lstStyle/>
          <a:p>
            <a:pPr algn="l"/>
            <a:r>
              <a:rPr sz="1800" b="1">
                <a:solidFill>
                  <a:srgbClr val="9F443D"/>
                </a:solidFill>
                <a:latin typeface="Aptos"/>
              </a:rPr>
              <a:t>Tells I catch</a:t>
            </a:r>
          </a:p>
        </p:txBody>
      </p:sp>
      <p:sp>
        <p:nvSpPr>
          <p:cNvPr id="10" name="TextBox 9"/>
          <p:cNvSpPr txBox="1"/>
          <p:nvPr/>
        </p:nvSpPr>
        <p:spPr>
          <a:xfrm>
            <a:off x="960120" y="2761488"/>
            <a:ext cx="4572000" cy="1600438"/>
          </a:xfrm>
          <a:prstGeom prst="rect">
            <a:avLst/>
          </a:prstGeom>
          <a:noFill/>
        </p:spPr>
        <p:txBody>
          <a:bodyPr wrap="square">
            <a:spAutoFit/>
          </a:bodyPr>
          <a:lstStyle/>
          <a:p>
            <a:r>
              <a:rPr sz="1600" b="0" dirty="0">
                <a:solidFill>
                  <a:srgbClr val="232321"/>
                </a:solidFill>
                <a:latin typeface="Aptos"/>
              </a:rPr>
              <a:t>• Consulting-sounding titles
• “It’s not X — it’s Y” everywhere
• </a:t>
            </a:r>
            <a:r>
              <a:rPr lang="en-US" sz="1600" dirty="0"/>
              <a:t>Everything comes in a perfect set of three</a:t>
            </a:r>
            <a:r>
              <a:rPr sz="1600" b="0" dirty="0">
                <a:solidFill>
                  <a:srgbClr val="232321"/>
                </a:solidFill>
                <a:latin typeface="Aptos"/>
              </a:rPr>
              <a:t>
• Transform / unlock / empower / innovative
• Too many </a:t>
            </a:r>
            <a:r>
              <a:rPr sz="1600" b="0" dirty="0" err="1">
                <a:solidFill>
                  <a:srgbClr val="232321"/>
                </a:solidFill>
                <a:latin typeface="Aptos"/>
              </a:rPr>
              <a:t>em</a:t>
            </a:r>
            <a:r>
              <a:rPr sz="1600" b="0" dirty="0">
                <a:solidFill>
                  <a:srgbClr val="232321"/>
                </a:solidFill>
                <a:latin typeface="Aptos"/>
              </a:rPr>
              <a:t> dashes and polished transitions</a:t>
            </a:r>
            <a:endParaRPr lang="en-US" sz="1600" b="0" dirty="0">
              <a:solidFill>
                <a:srgbClr val="232321"/>
              </a:solidFill>
              <a:latin typeface="Aptos"/>
            </a:endParaRPr>
          </a:p>
          <a:p>
            <a:pPr algn="l"/>
            <a:endParaRPr sz="1600" b="0" dirty="0">
              <a:solidFill>
                <a:srgbClr val="232321"/>
              </a:solidFill>
              <a:latin typeface="Aptos"/>
            </a:endParaRPr>
          </a:p>
        </p:txBody>
      </p:sp>
      <p:sp>
        <p:nvSpPr>
          <p:cNvPr id="11" name="TextBox 10"/>
          <p:cNvSpPr txBox="1"/>
          <p:nvPr/>
        </p:nvSpPr>
        <p:spPr>
          <a:xfrm>
            <a:off x="6537960" y="2304288"/>
            <a:ext cx="2286000" cy="274320"/>
          </a:xfrm>
          <a:prstGeom prst="rect">
            <a:avLst/>
          </a:prstGeom>
          <a:noFill/>
        </p:spPr>
        <p:txBody>
          <a:bodyPr wrap="square">
            <a:spAutoFit/>
          </a:bodyPr>
          <a:lstStyle/>
          <a:p>
            <a:pPr algn="l"/>
            <a:r>
              <a:rPr sz="1800" b="1">
                <a:solidFill>
                  <a:srgbClr val="3D7059"/>
                </a:solidFill>
                <a:latin typeface="Aptos"/>
              </a:rPr>
              <a:t>My human test</a:t>
            </a:r>
          </a:p>
        </p:txBody>
      </p:sp>
      <p:sp>
        <p:nvSpPr>
          <p:cNvPr id="12" name="TextBox 11"/>
          <p:cNvSpPr txBox="1"/>
          <p:nvPr/>
        </p:nvSpPr>
        <p:spPr>
          <a:xfrm>
            <a:off x="6537960" y="2761488"/>
            <a:ext cx="4572000" cy="2011680"/>
          </a:xfrm>
          <a:prstGeom prst="rect">
            <a:avLst/>
          </a:prstGeom>
          <a:noFill/>
        </p:spPr>
        <p:txBody>
          <a:bodyPr wrap="square">
            <a:spAutoFit/>
          </a:bodyPr>
          <a:lstStyle/>
          <a:p>
            <a:pPr algn="l"/>
            <a:r>
              <a:rPr sz="1600" b="0">
                <a:solidFill>
                  <a:srgbClr val="232321"/>
                </a:solidFill>
                <a:latin typeface="Aptos"/>
              </a:rPr>
              <a:t>• Would I actually say this?
• Could anyone in my industry say it?
• Is there a real example behind the claim?
• Can I make it simpler?
• Does it sound like me?</a:t>
            </a:r>
          </a:p>
        </p:txBody>
      </p:sp>
      <p:sp>
        <p:nvSpPr>
          <p:cNvPr id="13" name="TextBox 12"/>
          <p:cNvSpPr txBox="1"/>
          <p:nvPr/>
        </p:nvSpPr>
        <p:spPr>
          <a:xfrm>
            <a:off x="685800" y="5532120"/>
            <a:ext cx="10515600" cy="411480"/>
          </a:xfrm>
          <a:prstGeom prst="rect">
            <a:avLst/>
          </a:prstGeom>
          <a:noFill/>
        </p:spPr>
        <p:txBody>
          <a:bodyPr wrap="square">
            <a:spAutoFit/>
          </a:bodyPr>
          <a:lstStyle/>
          <a:p>
            <a:pPr algn="l"/>
            <a:r>
              <a:rPr sz="2100" b="1">
                <a:solidFill>
                  <a:srgbClr val="DC6036"/>
                </a:solidFill>
                <a:latin typeface="Aptos"/>
              </a:rPr>
              <a:t>Use AI to brainstorm. Don’t outsource your judgment.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4" name="TextBox 3"/>
          <p:cNvSpPr txBox="1"/>
          <p:nvPr/>
        </p:nvSpPr>
        <p:spPr>
          <a:xfrm>
            <a:off x="658368" y="1051560"/>
            <a:ext cx="10789920" cy="569387"/>
          </a:xfrm>
          <a:prstGeom prst="rect">
            <a:avLst/>
          </a:prstGeom>
          <a:noFill/>
        </p:spPr>
        <p:txBody>
          <a:bodyPr wrap="square">
            <a:spAutoFit/>
          </a:bodyPr>
          <a:lstStyle/>
          <a:p>
            <a:pPr algn="l"/>
            <a:r>
              <a:rPr lang="en-US" sz="3100" b="1" dirty="0">
                <a:solidFill>
                  <a:srgbClr val="232321"/>
                </a:solidFill>
                <a:latin typeface="Aptos"/>
              </a:rPr>
              <a:t>My Example</a:t>
            </a:r>
            <a:endParaRPr sz="3100" b="1" dirty="0">
              <a:solidFill>
                <a:srgbClr val="232321"/>
              </a:solidFill>
              <a:latin typeface="Aptos"/>
            </a:endParaRPr>
          </a:p>
        </p:txBody>
      </p:sp>
      <p:sp>
        <p:nvSpPr>
          <p:cNvPr id="5" name="TextBox 4"/>
          <p:cNvSpPr txBox="1"/>
          <p:nvPr/>
        </p:nvSpPr>
        <p:spPr>
          <a:xfrm>
            <a:off x="640080" y="6446520"/>
            <a:ext cx="2011680" cy="182880"/>
          </a:xfrm>
          <a:prstGeom prst="rect">
            <a:avLst/>
          </a:prstGeom>
          <a:noFill/>
        </p:spPr>
        <p:txBody>
          <a:bodyPr wrap="square">
            <a:spAutoFit/>
          </a:bodyPr>
          <a:lstStyle/>
          <a:p>
            <a:pPr algn="l"/>
            <a:r>
              <a:rPr sz="900" b="1">
                <a:solidFill>
                  <a:srgbClr val="69655E"/>
                </a:solidFill>
                <a:latin typeface="Aptos"/>
              </a:rPr>
              <a:t>MARIAM TARIQ</a:t>
            </a:r>
          </a:p>
        </p:txBody>
      </p:sp>
      <p:sp>
        <p:nvSpPr>
          <p:cNvPr id="7" name="TextBox 6"/>
          <p:cNvSpPr txBox="1"/>
          <p:nvPr/>
        </p:nvSpPr>
        <p:spPr>
          <a:xfrm>
            <a:off x="1112520" y="1874520"/>
            <a:ext cx="9966960" cy="914400"/>
          </a:xfrm>
          <a:prstGeom prst="rect">
            <a:avLst/>
          </a:prstGeom>
          <a:noFill/>
        </p:spPr>
        <p:txBody>
          <a:bodyPr wrap="square">
            <a:spAutoFit/>
          </a:bodyPr>
          <a:lstStyle/>
          <a:p>
            <a:pPr algn="ctr"/>
            <a:r>
              <a:rPr sz="2700" b="1" dirty="0">
                <a:solidFill>
                  <a:srgbClr val="DC6036"/>
                </a:solidFill>
                <a:latin typeface="Aptos"/>
              </a:rPr>
              <a:t>I’m preparing to introduce</a:t>
            </a:r>
            <a:r>
              <a:rPr lang="en-US" sz="2700" b="1" dirty="0">
                <a:solidFill>
                  <a:srgbClr val="DC6036"/>
                </a:solidFill>
                <a:latin typeface="Aptos"/>
              </a:rPr>
              <a:t> my app called</a:t>
            </a:r>
            <a:r>
              <a:rPr sz="2700" b="1" dirty="0">
                <a:solidFill>
                  <a:srgbClr val="DC6036"/>
                </a:solidFill>
                <a:latin typeface="Aptos"/>
              </a:rPr>
              <a:t> Luna</a:t>
            </a:r>
            <a:r>
              <a:rPr lang="en-US" sz="2700" b="1" dirty="0">
                <a:solidFill>
                  <a:srgbClr val="DC6036"/>
                </a:solidFill>
                <a:latin typeface="Aptos"/>
              </a:rPr>
              <a:t> Tutor</a:t>
            </a:r>
            <a:r>
              <a:rPr sz="2700" b="1" dirty="0">
                <a:solidFill>
                  <a:srgbClr val="DC6036"/>
                </a:solidFill>
                <a:latin typeface="Aptos"/>
              </a:rPr>
              <a:t> to the Superintendent of Fairfax County Public Schools.</a:t>
            </a:r>
          </a:p>
        </p:txBody>
      </p:sp>
      <p:pic>
        <p:nvPicPr>
          <p:cNvPr id="8" name="Picture 7">
            <a:extLst>
              <a:ext uri="{FF2B5EF4-FFF2-40B4-BE49-F238E27FC236}">
                <a16:creationId xmlns:a16="http://schemas.microsoft.com/office/drawing/2014/main" id="{97C57DAA-B6CB-50D1-0A58-027D4FEE5B99}"/>
              </a:ext>
            </a:extLst>
          </p:cNvPr>
          <p:cNvPicPr>
            <a:picLocks noChangeAspect="1"/>
          </p:cNvPicPr>
          <p:nvPr/>
        </p:nvPicPr>
        <p:blipFill>
          <a:blip r:embed="rId3"/>
          <a:stretch>
            <a:fillRect/>
          </a:stretch>
        </p:blipFill>
        <p:spPr>
          <a:xfrm>
            <a:off x="2167128" y="2885550"/>
            <a:ext cx="7772400" cy="353095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2" name="Rounded Rectangle 1"/>
          <p:cNvSpPr/>
          <p:nvPr/>
        </p:nvSpPr>
        <p:spPr>
          <a:xfrm>
            <a:off x="658368" y="502920"/>
            <a:ext cx="1965960" cy="384048"/>
          </a:xfrm>
          <a:prstGeom prst="roundRect">
            <a:avLst/>
          </a:prstGeom>
          <a:solidFill>
            <a:srgbClr val="EDE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68096" y="585216"/>
            <a:ext cx="1737360" cy="164592"/>
          </a:xfrm>
          <a:prstGeom prst="rect">
            <a:avLst/>
          </a:prstGeom>
          <a:noFill/>
        </p:spPr>
        <p:txBody>
          <a:bodyPr wrap="square">
            <a:spAutoFit/>
          </a:bodyPr>
          <a:lstStyle/>
          <a:p>
            <a:pPr algn="ctr"/>
            <a:r>
              <a:rPr sz="900" b="1">
                <a:solidFill>
                  <a:srgbClr val="69655E"/>
                </a:solidFill>
                <a:latin typeface="Aptos"/>
              </a:rPr>
              <a:t>LUNA: RAW MATERIAL</a:t>
            </a:r>
          </a:p>
        </p:txBody>
      </p:sp>
      <p:sp>
        <p:nvSpPr>
          <p:cNvPr id="4" name="TextBox 3"/>
          <p:cNvSpPr txBox="1"/>
          <p:nvPr/>
        </p:nvSpPr>
        <p:spPr>
          <a:xfrm>
            <a:off x="658368" y="1051560"/>
            <a:ext cx="10789920" cy="658368"/>
          </a:xfrm>
          <a:prstGeom prst="rect">
            <a:avLst/>
          </a:prstGeom>
          <a:noFill/>
        </p:spPr>
        <p:txBody>
          <a:bodyPr wrap="square">
            <a:spAutoFit/>
          </a:bodyPr>
          <a:lstStyle/>
          <a:p>
            <a:pPr algn="l"/>
            <a:r>
              <a:rPr sz="3100" b="1">
                <a:solidFill>
                  <a:srgbClr val="232321"/>
                </a:solidFill>
                <a:latin typeface="Aptos"/>
              </a:rPr>
              <a:t>Start with what I know.</a:t>
            </a:r>
          </a:p>
        </p:txBody>
      </p:sp>
      <p:sp>
        <p:nvSpPr>
          <p:cNvPr id="5" name="TextBox 4"/>
          <p:cNvSpPr txBox="1"/>
          <p:nvPr/>
        </p:nvSpPr>
        <p:spPr>
          <a:xfrm>
            <a:off x="640080" y="6446520"/>
            <a:ext cx="2011680" cy="182880"/>
          </a:xfrm>
          <a:prstGeom prst="rect">
            <a:avLst/>
          </a:prstGeom>
          <a:noFill/>
        </p:spPr>
        <p:txBody>
          <a:bodyPr wrap="square">
            <a:spAutoFit/>
          </a:bodyPr>
          <a:lstStyle/>
          <a:p>
            <a:pPr algn="l"/>
            <a:r>
              <a:rPr sz="900" b="1">
                <a:solidFill>
                  <a:srgbClr val="69655E"/>
                </a:solidFill>
                <a:latin typeface="Aptos"/>
              </a:rPr>
              <a:t>MARIAM TARIQ</a:t>
            </a:r>
          </a:p>
        </p:txBody>
      </p:sp>
      <p:sp>
        <p:nvSpPr>
          <p:cNvPr id="7" name="Rounded Rectangle 6"/>
          <p:cNvSpPr/>
          <p:nvPr/>
        </p:nvSpPr>
        <p:spPr>
          <a:xfrm>
            <a:off x="658368" y="1920240"/>
            <a:ext cx="6812280" cy="3566160"/>
          </a:xfrm>
          <a:prstGeom prst="roundRect">
            <a:avLst/>
          </a:prstGeom>
          <a:solidFill>
            <a:srgbClr val="FFFFFF"/>
          </a:solidFill>
          <a:ln>
            <a:solidFill>
              <a:srgbClr val="EDE7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960120" y="2240280"/>
            <a:ext cx="2286000" cy="274320"/>
          </a:xfrm>
          <a:prstGeom prst="rect">
            <a:avLst/>
          </a:prstGeom>
          <a:noFill/>
        </p:spPr>
        <p:txBody>
          <a:bodyPr wrap="square">
            <a:spAutoFit/>
          </a:bodyPr>
          <a:lstStyle/>
          <a:p>
            <a:pPr algn="l"/>
            <a:r>
              <a:rPr sz="1100" b="1">
                <a:solidFill>
                  <a:srgbClr val="69655E"/>
                </a:solidFill>
                <a:latin typeface="Aptos"/>
              </a:rPr>
              <a:t>MY NOTES — NOT MY PITCH</a:t>
            </a:r>
          </a:p>
        </p:txBody>
      </p:sp>
      <p:sp>
        <p:nvSpPr>
          <p:cNvPr id="9" name="TextBox 8"/>
          <p:cNvSpPr txBox="1"/>
          <p:nvPr/>
        </p:nvSpPr>
        <p:spPr>
          <a:xfrm>
            <a:off x="960120" y="2670048"/>
            <a:ext cx="5989320" cy="2423160"/>
          </a:xfrm>
          <a:prstGeom prst="rect">
            <a:avLst/>
          </a:prstGeom>
          <a:noFill/>
        </p:spPr>
        <p:txBody>
          <a:bodyPr wrap="square">
            <a:spAutoFit/>
          </a:bodyPr>
          <a:lstStyle/>
          <a:p>
            <a:pPr algn="l"/>
            <a:r>
              <a:rPr sz="1800" b="0" dirty="0">
                <a:solidFill>
                  <a:srgbClr val="232321"/>
                </a:solidFill>
                <a:latin typeface="Aptos"/>
              </a:rPr>
              <a:t>• AI tutor for students learning at home
• Makes it easier for busy parents to support their kids
• Built by a mom and tested by kids
• Designed for tutoring—not general-purpose chat
• Gets to know the student and builds over time
• More control over correctness for the math it supports</a:t>
            </a:r>
          </a:p>
        </p:txBody>
      </p:sp>
      <p:sp>
        <p:nvSpPr>
          <p:cNvPr id="10" name="TextBox 9"/>
          <p:cNvSpPr txBox="1"/>
          <p:nvPr/>
        </p:nvSpPr>
        <p:spPr>
          <a:xfrm>
            <a:off x="8001000" y="2331720"/>
            <a:ext cx="2926080" cy="457200"/>
          </a:xfrm>
          <a:prstGeom prst="rect">
            <a:avLst/>
          </a:prstGeom>
          <a:noFill/>
        </p:spPr>
        <p:txBody>
          <a:bodyPr wrap="square">
            <a:spAutoFit/>
          </a:bodyPr>
          <a:lstStyle/>
          <a:p>
            <a:pPr algn="l"/>
            <a:r>
              <a:rPr sz="2500" b="1">
                <a:solidFill>
                  <a:srgbClr val="DC6036"/>
                </a:solidFill>
                <a:latin typeface="Aptos"/>
              </a:rPr>
              <a:t>This is my raw material.</a:t>
            </a:r>
          </a:p>
        </p:txBody>
      </p:sp>
      <p:sp>
        <p:nvSpPr>
          <p:cNvPr id="11" name="TextBox 10"/>
          <p:cNvSpPr txBox="1"/>
          <p:nvPr/>
        </p:nvSpPr>
        <p:spPr>
          <a:xfrm>
            <a:off x="8001000" y="3154680"/>
            <a:ext cx="3017520" cy="914400"/>
          </a:xfrm>
          <a:prstGeom prst="rect">
            <a:avLst/>
          </a:prstGeom>
          <a:noFill/>
        </p:spPr>
        <p:txBody>
          <a:bodyPr wrap="square">
            <a:spAutoFit/>
          </a:bodyPr>
          <a:lstStyle/>
          <a:p>
            <a:pPr algn="l"/>
            <a:r>
              <a:rPr sz="2200" b="1">
                <a:solidFill>
                  <a:srgbClr val="232321"/>
                </a:solidFill>
                <a:latin typeface="Aptos"/>
              </a:rPr>
              <a:t>AI comes after I’ve done
some thinking myself.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2" name="Rounded Rectangle 1"/>
          <p:cNvSpPr/>
          <p:nvPr/>
        </p:nvSpPr>
        <p:spPr>
          <a:xfrm>
            <a:off x="658368" y="502920"/>
            <a:ext cx="1965960" cy="384048"/>
          </a:xfrm>
          <a:prstGeom prst="roundRect">
            <a:avLst/>
          </a:prstGeom>
          <a:solidFill>
            <a:srgbClr val="EDE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68096" y="585216"/>
            <a:ext cx="1737360" cy="164592"/>
          </a:xfrm>
          <a:prstGeom prst="rect">
            <a:avLst/>
          </a:prstGeom>
          <a:noFill/>
        </p:spPr>
        <p:txBody>
          <a:bodyPr wrap="square">
            <a:spAutoFit/>
          </a:bodyPr>
          <a:lstStyle/>
          <a:p>
            <a:pPr algn="ctr"/>
            <a:r>
              <a:rPr sz="900" b="1">
                <a:solidFill>
                  <a:srgbClr val="69655E"/>
                </a:solidFill>
                <a:latin typeface="Aptos"/>
              </a:rPr>
              <a:t>WHO AM I TALKING TO?</a:t>
            </a:r>
          </a:p>
        </p:txBody>
      </p:sp>
      <p:sp>
        <p:nvSpPr>
          <p:cNvPr id="4" name="TextBox 3"/>
          <p:cNvSpPr txBox="1"/>
          <p:nvPr/>
        </p:nvSpPr>
        <p:spPr>
          <a:xfrm>
            <a:off x="658368" y="1051560"/>
            <a:ext cx="10789920" cy="658368"/>
          </a:xfrm>
          <a:prstGeom prst="rect">
            <a:avLst/>
          </a:prstGeom>
          <a:noFill/>
        </p:spPr>
        <p:txBody>
          <a:bodyPr wrap="square">
            <a:spAutoFit/>
          </a:bodyPr>
          <a:lstStyle/>
          <a:p>
            <a:pPr algn="l"/>
            <a:r>
              <a:rPr sz="3100" b="1">
                <a:solidFill>
                  <a:srgbClr val="232321"/>
                </a:solidFill>
                <a:latin typeface="Aptos"/>
              </a:rPr>
              <a:t>Same Luna. Different listener.</a:t>
            </a:r>
          </a:p>
        </p:txBody>
      </p:sp>
      <p:sp>
        <p:nvSpPr>
          <p:cNvPr id="5" name="TextBox 4"/>
          <p:cNvSpPr txBox="1"/>
          <p:nvPr/>
        </p:nvSpPr>
        <p:spPr>
          <a:xfrm>
            <a:off x="640080" y="6446520"/>
            <a:ext cx="2011680" cy="182880"/>
          </a:xfrm>
          <a:prstGeom prst="rect">
            <a:avLst/>
          </a:prstGeom>
          <a:noFill/>
        </p:spPr>
        <p:txBody>
          <a:bodyPr wrap="square">
            <a:spAutoFit/>
          </a:bodyPr>
          <a:lstStyle/>
          <a:p>
            <a:pPr algn="l"/>
            <a:r>
              <a:rPr sz="900" b="1">
                <a:solidFill>
                  <a:srgbClr val="69655E"/>
                </a:solidFill>
                <a:latin typeface="Aptos"/>
              </a:rPr>
              <a:t>MARIAM TARIQ</a:t>
            </a:r>
          </a:p>
        </p:txBody>
      </p:sp>
      <p:sp>
        <p:nvSpPr>
          <p:cNvPr id="7" name="Rounded Rectangle 6"/>
          <p:cNvSpPr/>
          <p:nvPr/>
        </p:nvSpPr>
        <p:spPr>
          <a:xfrm>
            <a:off x="658368" y="2148840"/>
            <a:ext cx="2578608" cy="2743200"/>
          </a:xfrm>
          <a:prstGeom prst="roundRect">
            <a:avLst/>
          </a:prstGeom>
          <a:solidFill>
            <a:srgbClr val="FFFFFF"/>
          </a:solidFill>
          <a:ln>
            <a:solidFill>
              <a:srgbClr val="EDE7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59536" y="2487168"/>
            <a:ext cx="2148840" cy="457200"/>
          </a:xfrm>
          <a:prstGeom prst="rect">
            <a:avLst/>
          </a:prstGeom>
          <a:noFill/>
        </p:spPr>
        <p:txBody>
          <a:bodyPr wrap="square">
            <a:spAutoFit/>
          </a:bodyPr>
          <a:lstStyle/>
          <a:p>
            <a:pPr algn="l"/>
            <a:r>
              <a:rPr sz="1400" b="1">
                <a:solidFill>
                  <a:srgbClr val="DC6036"/>
                </a:solidFill>
                <a:latin typeface="Aptos"/>
              </a:rPr>
              <a:t>SUPERINTENDENT</a:t>
            </a:r>
          </a:p>
        </p:txBody>
      </p:sp>
      <p:sp>
        <p:nvSpPr>
          <p:cNvPr id="9" name="TextBox 8"/>
          <p:cNvSpPr txBox="1"/>
          <p:nvPr/>
        </p:nvSpPr>
        <p:spPr>
          <a:xfrm>
            <a:off x="859536" y="3200400"/>
            <a:ext cx="2148840" cy="1234440"/>
          </a:xfrm>
          <a:prstGeom prst="rect">
            <a:avLst/>
          </a:prstGeom>
          <a:noFill/>
        </p:spPr>
        <p:txBody>
          <a:bodyPr wrap="square">
            <a:spAutoFit/>
          </a:bodyPr>
          <a:lstStyle/>
          <a:p>
            <a:pPr algn="l"/>
            <a:r>
              <a:rPr sz="1600" b="0">
                <a:solidFill>
                  <a:srgbClr val="232321"/>
                </a:solidFill>
                <a:latin typeface="Aptos"/>
              </a:rPr>
              <a:t>learning outcomes
responsible AI
parent support
trust</a:t>
            </a:r>
          </a:p>
        </p:txBody>
      </p:sp>
      <p:sp>
        <p:nvSpPr>
          <p:cNvPr id="10" name="Rounded Rectangle 9"/>
          <p:cNvSpPr/>
          <p:nvPr/>
        </p:nvSpPr>
        <p:spPr>
          <a:xfrm>
            <a:off x="3419856" y="2148840"/>
            <a:ext cx="2578608" cy="2743200"/>
          </a:xfrm>
          <a:prstGeom prst="roundRect">
            <a:avLst/>
          </a:prstGeom>
          <a:solidFill>
            <a:srgbClr val="FFFFFF"/>
          </a:solidFill>
          <a:ln>
            <a:solidFill>
              <a:srgbClr val="EDE7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3621024" y="2487168"/>
            <a:ext cx="2148840" cy="457200"/>
          </a:xfrm>
          <a:prstGeom prst="rect">
            <a:avLst/>
          </a:prstGeom>
          <a:noFill/>
        </p:spPr>
        <p:txBody>
          <a:bodyPr wrap="square">
            <a:spAutoFit/>
          </a:bodyPr>
          <a:lstStyle/>
          <a:p>
            <a:pPr algn="l"/>
            <a:r>
              <a:rPr sz="1400" b="1">
                <a:solidFill>
                  <a:srgbClr val="DC6036"/>
                </a:solidFill>
                <a:latin typeface="Aptos"/>
              </a:rPr>
              <a:t>PARENT</a:t>
            </a:r>
          </a:p>
        </p:txBody>
      </p:sp>
      <p:sp>
        <p:nvSpPr>
          <p:cNvPr id="12" name="TextBox 11"/>
          <p:cNvSpPr txBox="1"/>
          <p:nvPr/>
        </p:nvSpPr>
        <p:spPr>
          <a:xfrm>
            <a:off x="3621024" y="3200400"/>
            <a:ext cx="2148840" cy="1234440"/>
          </a:xfrm>
          <a:prstGeom prst="rect">
            <a:avLst/>
          </a:prstGeom>
          <a:noFill/>
        </p:spPr>
        <p:txBody>
          <a:bodyPr wrap="square">
            <a:spAutoFit/>
          </a:bodyPr>
          <a:lstStyle/>
          <a:p>
            <a:pPr algn="l"/>
            <a:r>
              <a:rPr sz="1600" b="0">
                <a:solidFill>
                  <a:srgbClr val="232321"/>
                </a:solidFill>
                <a:latin typeface="Aptos"/>
              </a:rPr>
              <a:t>confidence
help at home
less friction</a:t>
            </a:r>
          </a:p>
        </p:txBody>
      </p:sp>
      <p:sp>
        <p:nvSpPr>
          <p:cNvPr id="13" name="Rounded Rectangle 12"/>
          <p:cNvSpPr/>
          <p:nvPr/>
        </p:nvSpPr>
        <p:spPr>
          <a:xfrm>
            <a:off x="6181344" y="2148840"/>
            <a:ext cx="2578608" cy="2743200"/>
          </a:xfrm>
          <a:prstGeom prst="roundRect">
            <a:avLst/>
          </a:prstGeom>
          <a:solidFill>
            <a:srgbClr val="FFFFFF"/>
          </a:solidFill>
          <a:ln>
            <a:solidFill>
              <a:srgbClr val="EDE7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382512" y="2487168"/>
            <a:ext cx="2148840" cy="457200"/>
          </a:xfrm>
          <a:prstGeom prst="rect">
            <a:avLst/>
          </a:prstGeom>
          <a:noFill/>
        </p:spPr>
        <p:txBody>
          <a:bodyPr wrap="square">
            <a:spAutoFit/>
          </a:bodyPr>
          <a:lstStyle/>
          <a:p>
            <a:pPr algn="l"/>
            <a:r>
              <a:rPr sz="1400" b="1">
                <a:solidFill>
                  <a:srgbClr val="DC6036"/>
                </a:solidFill>
                <a:latin typeface="Aptos"/>
              </a:rPr>
              <a:t>STUDENT</a:t>
            </a:r>
          </a:p>
        </p:txBody>
      </p:sp>
      <p:sp>
        <p:nvSpPr>
          <p:cNvPr id="15" name="TextBox 14"/>
          <p:cNvSpPr txBox="1"/>
          <p:nvPr/>
        </p:nvSpPr>
        <p:spPr>
          <a:xfrm>
            <a:off x="6382512" y="3200400"/>
            <a:ext cx="2148840" cy="1234440"/>
          </a:xfrm>
          <a:prstGeom prst="rect">
            <a:avLst/>
          </a:prstGeom>
          <a:noFill/>
        </p:spPr>
        <p:txBody>
          <a:bodyPr wrap="square">
            <a:spAutoFit/>
          </a:bodyPr>
          <a:lstStyle/>
          <a:p>
            <a:pPr algn="l"/>
            <a:r>
              <a:rPr sz="1600" b="0">
                <a:solidFill>
                  <a:srgbClr val="232321"/>
                </a:solidFill>
                <a:latin typeface="Aptos"/>
              </a:rPr>
              <a:t>help me understand
remember me
don’t just answer</a:t>
            </a:r>
          </a:p>
        </p:txBody>
      </p:sp>
      <p:sp>
        <p:nvSpPr>
          <p:cNvPr id="16" name="Rounded Rectangle 15"/>
          <p:cNvSpPr/>
          <p:nvPr/>
        </p:nvSpPr>
        <p:spPr>
          <a:xfrm>
            <a:off x="8942832" y="2148840"/>
            <a:ext cx="2578608" cy="2743200"/>
          </a:xfrm>
          <a:prstGeom prst="roundRect">
            <a:avLst/>
          </a:prstGeom>
          <a:solidFill>
            <a:srgbClr val="FFFFFF"/>
          </a:solidFill>
          <a:ln>
            <a:solidFill>
              <a:srgbClr val="EDE7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9144000" y="2487168"/>
            <a:ext cx="2148840" cy="457200"/>
          </a:xfrm>
          <a:prstGeom prst="rect">
            <a:avLst/>
          </a:prstGeom>
          <a:noFill/>
        </p:spPr>
        <p:txBody>
          <a:bodyPr wrap="square">
            <a:spAutoFit/>
          </a:bodyPr>
          <a:lstStyle/>
          <a:p>
            <a:pPr algn="l"/>
            <a:r>
              <a:rPr sz="1400" b="1">
                <a:solidFill>
                  <a:srgbClr val="DC6036"/>
                </a:solidFill>
                <a:latin typeface="Aptos"/>
              </a:rPr>
              <a:t>INVESTOR</a:t>
            </a:r>
          </a:p>
        </p:txBody>
      </p:sp>
      <p:sp>
        <p:nvSpPr>
          <p:cNvPr id="18" name="TextBox 17"/>
          <p:cNvSpPr txBox="1"/>
          <p:nvPr/>
        </p:nvSpPr>
        <p:spPr>
          <a:xfrm>
            <a:off x="9144000" y="3200400"/>
            <a:ext cx="2148840" cy="1234440"/>
          </a:xfrm>
          <a:prstGeom prst="rect">
            <a:avLst/>
          </a:prstGeom>
          <a:noFill/>
        </p:spPr>
        <p:txBody>
          <a:bodyPr wrap="square">
            <a:spAutoFit/>
          </a:bodyPr>
          <a:lstStyle/>
          <a:p>
            <a:pPr algn="l"/>
            <a:r>
              <a:rPr sz="1600" b="0">
                <a:solidFill>
                  <a:srgbClr val="232321"/>
                </a:solidFill>
                <a:latin typeface="Aptos"/>
              </a:rPr>
              <a:t>market need
differentiation
defensibility</a:t>
            </a:r>
          </a:p>
        </p:txBody>
      </p:sp>
      <p:sp>
        <p:nvSpPr>
          <p:cNvPr id="19" name="TextBox 18"/>
          <p:cNvSpPr txBox="1"/>
          <p:nvPr/>
        </p:nvSpPr>
        <p:spPr>
          <a:xfrm>
            <a:off x="685800" y="5349240"/>
            <a:ext cx="10058400" cy="411480"/>
          </a:xfrm>
          <a:prstGeom prst="rect">
            <a:avLst/>
          </a:prstGeom>
          <a:noFill/>
        </p:spPr>
        <p:txBody>
          <a:bodyPr wrap="square">
            <a:spAutoFit/>
          </a:bodyPr>
          <a:lstStyle/>
          <a:p>
            <a:pPr algn="l"/>
            <a:r>
              <a:rPr sz="2000" b="1">
                <a:solidFill>
                  <a:srgbClr val="232321"/>
                </a:solidFill>
                <a:latin typeface="Aptos"/>
              </a:rPr>
              <a:t>For this meeting, my WHO is the superintendent.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2" name="Rounded Rectangle 1"/>
          <p:cNvSpPr/>
          <p:nvPr/>
        </p:nvSpPr>
        <p:spPr>
          <a:xfrm>
            <a:off x="658368" y="502920"/>
            <a:ext cx="1965960" cy="384048"/>
          </a:xfrm>
          <a:prstGeom prst="roundRect">
            <a:avLst/>
          </a:prstGeom>
          <a:solidFill>
            <a:srgbClr val="EDE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68096" y="585216"/>
            <a:ext cx="1737360" cy="164592"/>
          </a:xfrm>
          <a:prstGeom prst="rect">
            <a:avLst/>
          </a:prstGeom>
          <a:noFill/>
        </p:spPr>
        <p:txBody>
          <a:bodyPr wrap="square">
            <a:spAutoFit/>
          </a:bodyPr>
          <a:lstStyle/>
          <a:p>
            <a:pPr algn="ctr"/>
            <a:r>
              <a:rPr sz="900" b="1">
                <a:solidFill>
                  <a:srgbClr val="69655E"/>
                </a:solidFill>
                <a:latin typeface="Aptos"/>
              </a:rPr>
              <a:t>USE AI TO LEARN</a:t>
            </a:r>
          </a:p>
        </p:txBody>
      </p:sp>
      <p:sp>
        <p:nvSpPr>
          <p:cNvPr id="4" name="TextBox 3"/>
          <p:cNvSpPr txBox="1"/>
          <p:nvPr/>
        </p:nvSpPr>
        <p:spPr>
          <a:xfrm>
            <a:off x="658368" y="1051560"/>
            <a:ext cx="10789920" cy="658368"/>
          </a:xfrm>
          <a:prstGeom prst="rect">
            <a:avLst/>
          </a:prstGeom>
          <a:noFill/>
        </p:spPr>
        <p:txBody>
          <a:bodyPr wrap="square">
            <a:spAutoFit/>
          </a:bodyPr>
          <a:lstStyle/>
          <a:p>
            <a:pPr algn="l"/>
            <a:r>
              <a:rPr sz="3100" b="1">
                <a:solidFill>
                  <a:srgbClr val="232321"/>
                </a:solidFill>
                <a:latin typeface="Aptos"/>
              </a:rPr>
              <a:t>Before I write, I learn about the listener.</a:t>
            </a:r>
          </a:p>
        </p:txBody>
      </p:sp>
      <p:sp>
        <p:nvSpPr>
          <p:cNvPr id="5" name="TextBox 4"/>
          <p:cNvSpPr txBox="1"/>
          <p:nvPr/>
        </p:nvSpPr>
        <p:spPr>
          <a:xfrm>
            <a:off x="640080" y="6446520"/>
            <a:ext cx="2011680" cy="182880"/>
          </a:xfrm>
          <a:prstGeom prst="rect">
            <a:avLst/>
          </a:prstGeom>
          <a:noFill/>
        </p:spPr>
        <p:txBody>
          <a:bodyPr wrap="square">
            <a:spAutoFit/>
          </a:bodyPr>
          <a:lstStyle/>
          <a:p>
            <a:pPr algn="l"/>
            <a:r>
              <a:rPr sz="900" b="1">
                <a:solidFill>
                  <a:srgbClr val="69655E"/>
                </a:solidFill>
                <a:latin typeface="Aptos"/>
              </a:rPr>
              <a:t>MARIAM TARIQ</a:t>
            </a:r>
          </a:p>
        </p:txBody>
      </p:sp>
      <p:sp>
        <p:nvSpPr>
          <p:cNvPr id="6" name="TextBox 5"/>
          <p:cNvSpPr txBox="1"/>
          <p:nvPr/>
        </p:nvSpPr>
        <p:spPr>
          <a:xfrm>
            <a:off x="11109960" y="6419088"/>
            <a:ext cx="411480" cy="182880"/>
          </a:xfrm>
          <a:prstGeom prst="rect">
            <a:avLst/>
          </a:prstGeom>
          <a:noFill/>
        </p:spPr>
        <p:txBody>
          <a:bodyPr wrap="square">
            <a:spAutoFit/>
          </a:bodyPr>
          <a:lstStyle/>
          <a:p>
            <a:pPr algn="r"/>
            <a:r>
              <a:rPr sz="900" b="0">
                <a:solidFill>
                  <a:srgbClr val="69655E"/>
                </a:solidFill>
                <a:latin typeface="Aptos"/>
              </a:rPr>
              <a:t>9</a:t>
            </a:r>
          </a:p>
        </p:txBody>
      </p:sp>
      <p:sp>
        <p:nvSpPr>
          <p:cNvPr id="7" name="Rounded Rectangle 6"/>
          <p:cNvSpPr/>
          <p:nvPr/>
        </p:nvSpPr>
        <p:spPr>
          <a:xfrm>
            <a:off x="658368" y="1874519"/>
            <a:ext cx="5029200" cy="3657600"/>
          </a:xfrm>
          <a:prstGeom prst="roundRect">
            <a:avLst/>
          </a:prstGeom>
          <a:solidFill>
            <a:srgbClr val="FFFFFF"/>
          </a:solidFill>
          <a:ln>
            <a:solidFill>
              <a:srgbClr val="EDE7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960120" y="2194560"/>
            <a:ext cx="1188720" cy="274320"/>
          </a:xfrm>
          <a:prstGeom prst="rect">
            <a:avLst/>
          </a:prstGeom>
          <a:noFill/>
        </p:spPr>
        <p:txBody>
          <a:bodyPr wrap="square">
            <a:spAutoFit/>
          </a:bodyPr>
          <a:lstStyle/>
          <a:p>
            <a:pPr algn="l"/>
            <a:r>
              <a:rPr sz="1100" b="1">
                <a:solidFill>
                  <a:srgbClr val="69655E"/>
                </a:solidFill>
                <a:latin typeface="Aptos"/>
              </a:rPr>
              <a:t>MY PROMPT</a:t>
            </a:r>
          </a:p>
        </p:txBody>
      </p:sp>
      <p:sp>
        <p:nvSpPr>
          <p:cNvPr id="9" name="TextBox 8"/>
          <p:cNvSpPr txBox="1"/>
          <p:nvPr/>
        </p:nvSpPr>
        <p:spPr>
          <a:xfrm>
            <a:off x="960120" y="2578608"/>
            <a:ext cx="4434840" cy="2423160"/>
          </a:xfrm>
          <a:prstGeom prst="rect">
            <a:avLst/>
          </a:prstGeom>
          <a:noFill/>
        </p:spPr>
        <p:txBody>
          <a:bodyPr wrap="square">
            <a:spAutoFit/>
          </a:bodyPr>
          <a:lstStyle/>
          <a:p>
            <a:pPr algn="l"/>
            <a:r>
              <a:rPr sz="1600" b="0">
                <a:solidFill>
                  <a:srgbClr val="232321"/>
                </a:solidFill>
                <a:latin typeface="Aptos"/>
              </a:rPr>
              <a:t>I’m preparing to introduce Luna, an AI tutor for middle-school students, to the superintendent of Fairfax County Public Schools.
Before helping me write anything, help me understand the superintendent’s likely priorities. What would she care about? What concerns would she have? What would she be skeptical of?</a:t>
            </a:r>
          </a:p>
        </p:txBody>
      </p:sp>
      <p:sp>
        <p:nvSpPr>
          <p:cNvPr id="10" name="Rounded Rectangle 9"/>
          <p:cNvSpPr/>
          <p:nvPr/>
        </p:nvSpPr>
        <p:spPr>
          <a:xfrm>
            <a:off x="6144768" y="1874519"/>
            <a:ext cx="5394960" cy="3657600"/>
          </a:xfrm>
          <a:prstGeom prst="roundRect">
            <a:avLst/>
          </a:prstGeom>
          <a:solidFill>
            <a:srgbClr val="EDE7DD"/>
          </a:solidFill>
          <a:ln>
            <a:solidFill>
              <a:srgbClr val="69655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327648" y="2240279"/>
            <a:ext cx="5029200" cy="320040"/>
          </a:xfrm>
          <a:prstGeom prst="rect">
            <a:avLst/>
          </a:prstGeom>
          <a:noFill/>
        </p:spPr>
        <p:txBody>
          <a:bodyPr wrap="square">
            <a:spAutoFit/>
          </a:bodyPr>
          <a:lstStyle/>
          <a:p>
            <a:pPr algn="ctr"/>
            <a:r>
              <a:rPr sz="1500" b="1">
                <a:solidFill>
                  <a:srgbClr val="69655E"/>
                </a:solidFill>
                <a:latin typeface="Aptos"/>
              </a:rPr>
              <a:t>SCREENSHOT 1</a:t>
            </a:r>
          </a:p>
        </p:txBody>
      </p:sp>
      <p:sp>
        <p:nvSpPr>
          <p:cNvPr id="12" name="TextBox 11"/>
          <p:cNvSpPr txBox="1"/>
          <p:nvPr/>
        </p:nvSpPr>
        <p:spPr>
          <a:xfrm>
            <a:off x="6373368" y="2788920"/>
            <a:ext cx="4937760" cy="731520"/>
          </a:xfrm>
          <a:prstGeom prst="rect">
            <a:avLst/>
          </a:prstGeom>
          <a:noFill/>
        </p:spPr>
        <p:txBody>
          <a:bodyPr wrap="square">
            <a:spAutoFit/>
          </a:bodyPr>
          <a:lstStyle/>
          <a:p>
            <a:pPr algn="ctr"/>
            <a:r>
              <a:rPr sz="1200" b="0">
                <a:solidFill>
                  <a:srgbClr val="69655E"/>
                </a:solidFill>
                <a:latin typeface="Aptos"/>
              </a:rPr>
              <a:t>Paste real AI response from your Luna project</a:t>
            </a:r>
          </a:p>
        </p:txBody>
      </p:sp>
      <p:pic>
        <p:nvPicPr>
          <p:cNvPr id="13" name="Picture 12">
            <a:extLst>
              <a:ext uri="{FF2B5EF4-FFF2-40B4-BE49-F238E27FC236}">
                <a16:creationId xmlns:a16="http://schemas.microsoft.com/office/drawing/2014/main" id="{5102082B-0FD3-07DF-949D-3C61B9C224A4}"/>
              </a:ext>
            </a:extLst>
          </p:cNvPr>
          <p:cNvPicPr>
            <a:picLocks noChangeAspect="1"/>
          </p:cNvPicPr>
          <p:nvPr/>
        </p:nvPicPr>
        <p:blipFill>
          <a:blip r:embed="rId3"/>
          <a:stretch>
            <a:fillRect/>
          </a:stretch>
        </p:blipFill>
        <p:spPr>
          <a:xfrm>
            <a:off x="5958840" y="1523155"/>
            <a:ext cx="5562600" cy="510624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a:extLst>
            <a:ext uri="{FF2B5EF4-FFF2-40B4-BE49-F238E27FC236}">
              <a16:creationId xmlns:a16="http://schemas.microsoft.com/office/drawing/2014/main" id="{E4D95AF9-D30B-1F77-DFDC-1F880DD22281}"/>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953FE56A-F415-CBD7-1CCC-084D45CEF351}"/>
              </a:ext>
            </a:extLst>
          </p:cNvPr>
          <p:cNvSpPr/>
          <p:nvPr/>
        </p:nvSpPr>
        <p:spPr>
          <a:xfrm>
            <a:off x="658368" y="502920"/>
            <a:ext cx="1965960" cy="384048"/>
          </a:xfrm>
          <a:prstGeom prst="roundRect">
            <a:avLst/>
          </a:prstGeom>
          <a:solidFill>
            <a:srgbClr val="EDE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a:extLst>
              <a:ext uri="{FF2B5EF4-FFF2-40B4-BE49-F238E27FC236}">
                <a16:creationId xmlns:a16="http://schemas.microsoft.com/office/drawing/2014/main" id="{16E1E688-F092-B6B2-4C8F-77A70C09E1C3}"/>
              </a:ext>
            </a:extLst>
          </p:cNvPr>
          <p:cNvSpPr txBox="1"/>
          <p:nvPr/>
        </p:nvSpPr>
        <p:spPr>
          <a:xfrm>
            <a:off x="768096" y="585216"/>
            <a:ext cx="1737360" cy="16459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900" b="1" i="0" u="none" strike="noStrike" kern="1200" cap="none" spc="0" normalizeH="0" baseline="0" noProof="0">
                <a:ln>
                  <a:noFill/>
                </a:ln>
                <a:solidFill>
                  <a:srgbClr val="69655E"/>
                </a:solidFill>
                <a:effectLst/>
                <a:uLnTx/>
                <a:uFillTx/>
                <a:latin typeface="Aptos"/>
                <a:ea typeface="+mn-ea"/>
                <a:cs typeface="+mn-cs"/>
              </a:rPr>
              <a:t>USE AI TO LEARN</a:t>
            </a:r>
          </a:p>
        </p:txBody>
      </p:sp>
      <p:sp>
        <p:nvSpPr>
          <p:cNvPr id="5" name="TextBox 4">
            <a:extLst>
              <a:ext uri="{FF2B5EF4-FFF2-40B4-BE49-F238E27FC236}">
                <a16:creationId xmlns:a16="http://schemas.microsoft.com/office/drawing/2014/main" id="{FCFACB9A-EC20-59F7-57D8-E47BE6997AF5}"/>
              </a:ext>
            </a:extLst>
          </p:cNvPr>
          <p:cNvSpPr txBox="1"/>
          <p:nvPr/>
        </p:nvSpPr>
        <p:spPr>
          <a:xfrm>
            <a:off x="640080" y="6446520"/>
            <a:ext cx="2011680" cy="1828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900" b="1" i="0" u="none" strike="noStrike" kern="1200" cap="none" spc="0" normalizeH="0" baseline="0" noProof="0">
                <a:ln>
                  <a:noFill/>
                </a:ln>
                <a:solidFill>
                  <a:srgbClr val="69655E"/>
                </a:solidFill>
                <a:effectLst/>
                <a:uLnTx/>
                <a:uFillTx/>
                <a:latin typeface="Aptos"/>
                <a:ea typeface="+mn-ea"/>
                <a:cs typeface="+mn-cs"/>
              </a:rPr>
              <a:t>MARIAM TARIQ</a:t>
            </a:r>
          </a:p>
        </p:txBody>
      </p:sp>
      <p:pic>
        <p:nvPicPr>
          <p:cNvPr id="14" name="Picture 13">
            <a:extLst>
              <a:ext uri="{FF2B5EF4-FFF2-40B4-BE49-F238E27FC236}">
                <a16:creationId xmlns:a16="http://schemas.microsoft.com/office/drawing/2014/main" id="{A70B5D22-8200-4139-301F-E991BA004488}"/>
              </a:ext>
            </a:extLst>
          </p:cNvPr>
          <p:cNvPicPr>
            <a:picLocks noChangeAspect="1"/>
          </p:cNvPicPr>
          <p:nvPr/>
        </p:nvPicPr>
        <p:blipFill>
          <a:blip r:embed="rId3"/>
          <a:stretch>
            <a:fillRect/>
          </a:stretch>
        </p:blipFill>
        <p:spPr>
          <a:xfrm>
            <a:off x="276446" y="1103983"/>
            <a:ext cx="6239540" cy="5251097"/>
          </a:xfrm>
          <a:prstGeom prst="rect">
            <a:avLst/>
          </a:prstGeom>
        </p:spPr>
      </p:pic>
      <p:pic>
        <p:nvPicPr>
          <p:cNvPr id="16" name="Picture 15">
            <a:extLst>
              <a:ext uri="{FF2B5EF4-FFF2-40B4-BE49-F238E27FC236}">
                <a16:creationId xmlns:a16="http://schemas.microsoft.com/office/drawing/2014/main" id="{DB37BA80-2600-5416-0AC1-38A6AFC37134}"/>
              </a:ext>
            </a:extLst>
          </p:cNvPr>
          <p:cNvPicPr>
            <a:picLocks noChangeAspect="1"/>
          </p:cNvPicPr>
          <p:nvPr/>
        </p:nvPicPr>
        <p:blipFill>
          <a:blip r:embed="rId4"/>
          <a:stretch>
            <a:fillRect/>
          </a:stretch>
        </p:blipFill>
        <p:spPr>
          <a:xfrm>
            <a:off x="5668393" y="1214446"/>
            <a:ext cx="6523607" cy="5030169"/>
          </a:xfrm>
          <a:prstGeom prst="rect">
            <a:avLst/>
          </a:prstGeom>
        </p:spPr>
      </p:pic>
      <p:sp>
        <p:nvSpPr>
          <p:cNvPr id="4" name="Rectangle 3">
            <a:extLst>
              <a:ext uri="{FF2B5EF4-FFF2-40B4-BE49-F238E27FC236}">
                <a16:creationId xmlns:a16="http://schemas.microsoft.com/office/drawing/2014/main" id="{35B5CA06-93A7-6030-FDE2-8547D30C55F4}"/>
              </a:ext>
            </a:extLst>
          </p:cNvPr>
          <p:cNvSpPr/>
          <p:nvPr/>
        </p:nvSpPr>
        <p:spPr>
          <a:xfrm>
            <a:off x="5950039" y="1546302"/>
            <a:ext cx="5679584" cy="483220"/>
          </a:xfrm>
          <a:prstGeom prst="rect">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D584C4B-9D70-AD35-7418-17B3D5F730D8}"/>
              </a:ext>
            </a:extLst>
          </p:cNvPr>
          <p:cNvSpPr/>
          <p:nvPr/>
        </p:nvSpPr>
        <p:spPr>
          <a:xfrm>
            <a:off x="5961316" y="2361378"/>
            <a:ext cx="5679584" cy="1504040"/>
          </a:xfrm>
          <a:prstGeom prst="rect">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6371700-9685-CE4A-3D36-DE8875B69788}"/>
              </a:ext>
            </a:extLst>
          </p:cNvPr>
          <p:cNvSpPr/>
          <p:nvPr/>
        </p:nvSpPr>
        <p:spPr>
          <a:xfrm>
            <a:off x="5961316" y="4154253"/>
            <a:ext cx="5679584" cy="858097"/>
          </a:xfrm>
          <a:prstGeom prst="rect">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13493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2" name="Rounded Rectangle 1"/>
          <p:cNvSpPr/>
          <p:nvPr/>
        </p:nvSpPr>
        <p:spPr>
          <a:xfrm>
            <a:off x="658368" y="502920"/>
            <a:ext cx="1965960" cy="384048"/>
          </a:xfrm>
          <a:prstGeom prst="roundRect">
            <a:avLst/>
          </a:prstGeom>
          <a:solidFill>
            <a:srgbClr val="EDE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68096" y="585216"/>
            <a:ext cx="1737360" cy="164592"/>
          </a:xfrm>
          <a:prstGeom prst="rect">
            <a:avLst/>
          </a:prstGeom>
          <a:noFill/>
        </p:spPr>
        <p:txBody>
          <a:bodyPr wrap="square">
            <a:spAutoFit/>
          </a:bodyPr>
          <a:lstStyle/>
          <a:p>
            <a:pPr algn="ctr"/>
            <a:r>
              <a:rPr sz="900" b="1">
                <a:solidFill>
                  <a:srgbClr val="69655E"/>
                </a:solidFill>
                <a:latin typeface="Aptos"/>
              </a:rPr>
              <a:t>NOT ONE MAGIC PROMPT</a:t>
            </a:r>
          </a:p>
        </p:txBody>
      </p:sp>
      <p:sp>
        <p:nvSpPr>
          <p:cNvPr id="4" name="TextBox 3"/>
          <p:cNvSpPr txBox="1"/>
          <p:nvPr/>
        </p:nvSpPr>
        <p:spPr>
          <a:xfrm>
            <a:off x="658368" y="1051560"/>
            <a:ext cx="10789920" cy="584775"/>
          </a:xfrm>
          <a:prstGeom prst="rect">
            <a:avLst/>
          </a:prstGeom>
          <a:noFill/>
        </p:spPr>
        <p:txBody>
          <a:bodyPr wrap="square">
            <a:spAutoFit/>
          </a:bodyPr>
          <a:lstStyle/>
          <a:p>
            <a:r>
              <a:rPr lang="en-US" sz="3100" b="1" dirty="0">
                <a:solidFill>
                  <a:srgbClr val="232321"/>
                </a:solidFill>
                <a:latin typeface="Aptos"/>
              </a:rPr>
              <a:t>Give AI something to work with</a:t>
            </a:r>
            <a:endParaRPr sz="3100" b="1" dirty="0">
              <a:solidFill>
                <a:srgbClr val="232321"/>
              </a:solidFill>
              <a:latin typeface="Aptos"/>
            </a:endParaRPr>
          </a:p>
        </p:txBody>
      </p:sp>
      <p:sp>
        <p:nvSpPr>
          <p:cNvPr id="5" name="TextBox 4"/>
          <p:cNvSpPr txBox="1"/>
          <p:nvPr/>
        </p:nvSpPr>
        <p:spPr>
          <a:xfrm>
            <a:off x="640080" y="6446520"/>
            <a:ext cx="2011680" cy="182880"/>
          </a:xfrm>
          <a:prstGeom prst="rect">
            <a:avLst/>
          </a:prstGeom>
          <a:noFill/>
        </p:spPr>
        <p:txBody>
          <a:bodyPr wrap="square">
            <a:spAutoFit/>
          </a:bodyPr>
          <a:lstStyle/>
          <a:p>
            <a:pPr algn="l"/>
            <a:r>
              <a:rPr sz="900" b="1">
                <a:solidFill>
                  <a:srgbClr val="69655E"/>
                </a:solidFill>
                <a:latin typeface="Aptos"/>
              </a:rPr>
              <a:t>MARIAM TARIQ</a:t>
            </a:r>
          </a:p>
        </p:txBody>
      </p:sp>
      <p:sp>
        <p:nvSpPr>
          <p:cNvPr id="6" name="TextBox 5"/>
          <p:cNvSpPr txBox="1"/>
          <p:nvPr/>
        </p:nvSpPr>
        <p:spPr>
          <a:xfrm>
            <a:off x="11109960" y="6419088"/>
            <a:ext cx="411480" cy="182880"/>
          </a:xfrm>
          <a:prstGeom prst="rect">
            <a:avLst/>
          </a:prstGeom>
          <a:noFill/>
        </p:spPr>
        <p:txBody>
          <a:bodyPr wrap="square">
            <a:spAutoFit/>
          </a:bodyPr>
          <a:lstStyle/>
          <a:p>
            <a:pPr algn="r"/>
            <a:r>
              <a:rPr sz="900" b="0">
                <a:solidFill>
                  <a:srgbClr val="69655E"/>
                </a:solidFill>
                <a:latin typeface="Aptos"/>
              </a:rPr>
              <a:t>10</a:t>
            </a:r>
          </a:p>
        </p:txBody>
      </p:sp>
      <p:sp>
        <p:nvSpPr>
          <p:cNvPr id="8" name="TextBox 7"/>
          <p:cNvSpPr txBox="1"/>
          <p:nvPr/>
        </p:nvSpPr>
        <p:spPr>
          <a:xfrm>
            <a:off x="841247" y="2240279"/>
            <a:ext cx="3035808" cy="320040"/>
          </a:xfrm>
          <a:prstGeom prst="rect">
            <a:avLst/>
          </a:prstGeom>
          <a:noFill/>
        </p:spPr>
        <p:txBody>
          <a:bodyPr wrap="square">
            <a:spAutoFit/>
          </a:bodyPr>
          <a:lstStyle/>
          <a:p>
            <a:pPr algn="ctr"/>
            <a:r>
              <a:rPr sz="1500" b="1">
                <a:solidFill>
                  <a:srgbClr val="69655E"/>
                </a:solidFill>
                <a:latin typeface="Aptos"/>
              </a:rPr>
              <a:t>SCREENSHOT 2</a:t>
            </a:r>
          </a:p>
        </p:txBody>
      </p:sp>
      <p:sp>
        <p:nvSpPr>
          <p:cNvPr id="9" name="TextBox 8"/>
          <p:cNvSpPr txBox="1"/>
          <p:nvPr/>
        </p:nvSpPr>
        <p:spPr>
          <a:xfrm>
            <a:off x="886968" y="2788920"/>
            <a:ext cx="2944368" cy="731520"/>
          </a:xfrm>
          <a:prstGeom prst="rect">
            <a:avLst/>
          </a:prstGeom>
          <a:noFill/>
        </p:spPr>
        <p:txBody>
          <a:bodyPr wrap="square">
            <a:spAutoFit/>
          </a:bodyPr>
          <a:lstStyle/>
          <a:p>
            <a:pPr algn="ctr"/>
            <a:r>
              <a:rPr sz="1200" b="0">
                <a:solidFill>
                  <a:srgbClr val="69655E"/>
                </a:solidFill>
                <a:latin typeface="Aptos"/>
              </a:rPr>
              <a:t>Your raw input + AI questions</a:t>
            </a:r>
          </a:p>
        </p:txBody>
      </p:sp>
      <p:sp>
        <p:nvSpPr>
          <p:cNvPr id="10" name="TextBox 9"/>
          <p:cNvSpPr txBox="1"/>
          <p:nvPr/>
        </p:nvSpPr>
        <p:spPr>
          <a:xfrm>
            <a:off x="4570943" y="2788920"/>
            <a:ext cx="411480" cy="457200"/>
          </a:xfrm>
          <a:prstGeom prst="rect">
            <a:avLst/>
          </a:prstGeom>
          <a:noFill/>
        </p:spPr>
        <p:txBody>
          <a:bodyPr wrap="square">
            <a:spAutoFit/>
          </a:bodyPr>
          <a:lstStyle/>
          <a:p>
            <a:pPr algn="ctr"/>
            <a:r>
              <a:rPr sz="2800" b="1" dirty="0">
                <a:solidFill>
                  <a:srgbClr val="DC6036"/>
                </a:solidFill>
                <a:latin typeface="Aptos"/>
              </a:rPr>
              <a:t>→</a:t>
            </a:r>
          </a:p>
        </p:txBody>
      </p:sp>
      <p:sp>
        <p:nvSpPr>
          <p:cNvPr id="12" name="TextBox 11"/>
          <p:cNvSpPr txBox="1"/>
          <p:nvPr/>
        </p:nvSpPr>
        <p:spPr>
          <a:xfrm>
            <a:off x="4773168" y="2240279"/>
            <a:ext cx="3035808" cy="320040"/>
          </a:xfrm>
          <a:prstGeom prst="rect">
            <a:avLst/>
          </a:prstGeom>
          <a:noFill/>
        </p:spPr>
        <p:txBody>
          <a:bodyPr wrap="square">
            <a:spAutoFit/>
          </a:bodyPr>
          <a:lstStyle/>
          <a:p>
            <a:pPr algn="ctr"/>
            <a:r>
              <a:rPr sz="1500" b="1">
                <a:solidFill>
                  <a:srgbClr val="69655E"/>
                </a:solidFill>
                <a:latin typeface="Aptos"/>
              </a:rPr>
              <a:t>SCREENSHOT 3</a:t>
            </a:r>
          </a:p>
        </p:txBody>
      </p:sp>
      <p:sp>
        <p:nvSpPr>
          <p:cNvPr id="13" name="TextBox 12"/>
          <p:cNvSpPr txBox="1"/>
          <p:nvPr/>
        </p:nvSpPr>
        <p:spPr>
          <a:xfrm>
            <a:off x="4818888" y="2788920"/>
            <a:ext cx="2944368" cy="731520"/>
          </a:xfrm>
          <a:prstGeom prst="rect">
            <a:avLst/>
          </a:prstGeom>
          <a:noFill/>
        </p:spPr>
        <p:txBody>
          <a:bodyPr wrap="square">
            <a:spAutoFit/>
          </a:bodyPr>
          <a:lstStyle/>
          <a:p>
            <a:pPr algn="ctr"/>
            <a:r>
              <a:rPr sz="1200" b="0">
                <a:solidFill>
                  <a:srgbClr val="69655E"/>
                </a:solidFill>
                <a:latin typeface="Aptos"/>
              </a:rPr>
              <a:t>First draft / AI response</a:t>
            </a:r>
          </a:p>
        </p:txBody>
      </p:sp>
      <p:sp>
        <p:nvSpPr>
          <p:cNvPr id="14" name="TextBox 13"/>
          <p:cNvSpPr txBox="1"/>
          <p:nvPr/>
        </p:nvSpPr>
        <p:spPr>
          <a:xfrm>
            <a:off x="8110727" y="3337560"/>
            <a:ext cx="411480" cy="457200"/>
          </a:xfrm>
          <a:prstGeom prst="rect">
            <a:avLst/>
          </a:prstGeom>
          <a:noFill/>
        </p:spPr>
        <p:txBody>
          <a:bodyPr wrap="square">
            <a:spAutoFit/>
          </a:bodyPr>
          <a:lstStyle/>
          <a:p>
            <a:pPr algn="ctr"/>
            <a:r>
              <a:rPr sz="2800" b="1">
                <a:solidFill>
                  <a:srgbClr val="DC6036"/>
                </a:solidFill>
                <a:latin typeface="Aptos"/>
              </a:rPr>
              <a:t>→</a:t>
            </a:r>
          </a:p>
        </p:txBody>
      </p:sp>
      <p:sp>
        <p:nvSpPr>
          <p:cNvPr id="18" name="TextBox 17"/>
          <p:cNvSpPr txBox="1"/>
          <p:nvPr/>
        </p:nvSpPr>
        <p:spPr>
          <a:xfrm>
            <a:off x="2111287" y="6107149"/>
            <a:ext cx="10515600" cy="365760"/>
          </a:xfrm>
          <a:prstGeom prst="rect">
            <a:avLst/>
          </a:prstGeom>
          <a:noFill/>
        </p:spPr>
        <p:txBody>
          <a:bodyPr wrap="square">
            <a:spAutoFit/>
          </a:bodyPr>
          <a:lstStyle/>
          <a:p>
            <a:pPr algn="l"/>
            <a:r>
              <a:rPr sz="1900" b="1" dirty="0">
                <a:solidFill>
                  <a:srgbClr val="DC6036"/>
                </a:solidFill>
                <a:latin typeface="Aptos"/>
              </a:rPr>
              <a:t>The useful part is having something to react to.</a:t>
            </a:r>
          </a:p>
        </p:txBody>
      </p:sp>
      <p:pic>
        <p:nvPicPr>
          <p:cNvPr id="19" name="Picture 18">
            <a:extLst>
              <a:ext uri="{FF2B5EF4-FFF2-40B4-BE49-F238E27FC236}">
                <a16:creationId xmlns:a16="http://schemas.microsoft.com/office/drawing/2014/main" id="{330A9E42-152D-EBFD-87EF-61F5E267F49C}"/>
              </a:ext>
            </a:extLst>
          </p:cNvPr>
          <p:cNvPicPr>
            <a:picLocks noChangeAspect="1"/>
          </p:cNvPicPr>
          <p:nvPr/>
        </p:nvPicPr>
        <p:blipFill>
          <a:blip r:embed="rId3"/>
          <a:stretch>
            <a:fillRect/>
          </a:stretch>
        </p:blipFill>
        <p:spPr>
          <a:xfrm>
            <a:off x="348460" y="1628674"/>
            <a:ext cx="4212701" cy="2915895"/>
          </a:xfrm>
          <a:prstGeom prst="rect">
            <a:avLst/>
          </a:prstGeom>
        </p:spPr>
      </p:pic>
      <p:pic>
        <p:nvPicPr>
          <p:cNvPr id="20" name="Picture 19">
            <a:extLst>
              <a:ext uri="{FF2B5EF4-FFF2-40B4-BE49-F238E27FC236}">
                <a16:creationId xmlns:a16="http://schemas.microsoft.com/office/drawing/2014/main" id="{C71A71DF-80B7-58FA-091E-774ACC8DEFA9}"/>
              </a:ext>
            </a:extLst>
          </p:cNvPr>
          <p:cNvPicPr>
            <a:picLocks noChangeAspect="1"/>
          </p:cNvPicPr>
          <p:nvPr/>
        </p:nvPicPr>
        <p:blipFill>
          <a:blip r:embed="rId4"/>
          <a:stretch>
            <a:fillRect/>
          </a:stretch>
        </p:blipFill>
        <p:spPr>
          <a:xfrm>
            <a:off x="5136362" y="1628674"/>
            <a:ext cx="6382512" cy="433217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a:extLst>
            <a:ext uri="{FF2B5EF4-FFF2-40B4-BE49-F238E27FC236}">
              <a16:creationId xmlns:a16="http://schemas.microsoft.com/office/drawing/2014/main" id="{F5EE5753-7D91-A874-6964-B96C151AB704}"/>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84611C78-5F15-422A-A8DA-FA3F7240CCCD}"/>
              </a:ext>
            </a:extLst>
          </p:cNvPr>
          <p:cNvSpPr/>
          <p:nvPr/>
        </p:nvSpPr>
        <p:spPr>
          <a:xfrm>
            <a:off x="658368" y="502920"/>
            <a:ext cx="1965960" cy="384048"/>
          </a:xfrm>
          <a:prstGeom prst="roundRect">
            <a:avLst/>
          </a:prstGeom>
          <a:solidFill>
            <a:srgbClr val="EDE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a:extLst>
              <a:ext uri="{FF2B5EF4-FFF2-40B4-BE49-F238E27FC236}">
                <a16:creationId xmlns:a16="http://schemas.microsoft.com/office/drawing/2014/main" id="{107B6D3D-75A7-7F6A-2D0D-9683801787FC}"/>
              </a:ext>
            </a:extLst>
          </p:cNvPr>
          <p:cNvSpPr txBox="1"/>
          <p:nvPr/>
        </p:nvSpPr>
        <p:spPr>
          <a:xfrm>
            <a:off x="768096" y="585216"/>
            <a:ext cx="1737360" cy="16459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900" b="1" i="0" u="none" strike="noStrike" kern="1200" cap="none" spc="0" normalizeH="0" baseline="0" noProof="0">
                <a:ln>
                  <a:noFill/>
                </a:ln>
                <a:solidFill>
                  <a:srgbClr val="69655E"/>
                </a:solidFill>
                <a:effectLst/>
                <a:uLnTx/>
                <a:uFillTx/>
                <a:latin typeface="Aptos"/>
                <a:ea typeface="+mn-ea"/>
                <a:cs typeface="+mn-cs"/>
              </a:rPr>
              <a:t>NOT ONE MAGIC PROMPT</a:t>
            </a:r>
          </a:p>
        </p:txBody>
      </p:sp>
      <p:sp>
        <p:nvSpPr>
          <p:cNvPr id="4" name="TextBox 3">
            <a:extLst>
              <a:ext uri="{FF2B5EF4-FFF2-40B4-BE49-F238E27FC236}">
                <a16:creationId xmlns:a16="http://schemas.microsoft.com/office/drawing/2014/main" id="{27E70EC6-2AD3-7B90-A1C6-42CB1C995014}"/>
              </a:ext>
            </a:extLst>
          </p:cNvPr>
          <p:cNvSpPr txBox="1"/>
          <p:nvPr/>
        </p:nvSpPr>
        <p:spPr>
          <a:xfrm>
            <a:off x="658368" y="1051560"/>
            <a:ext cx="10789920" cy="584775"/>
          </a:xfrm>
          <a:prstGeom prst="rect">
            <a:avLst/>
          </a:prstGeom>
          <a:noFill/>
        </p:spPr>
        <p:txBody>
          <a:bodyPr wrap="square">
            <a:spAutoFit/>
          </a:bodyPr>
          <a:lstStyle/>
          <a:p>
            <a:pPr lvl="0">
              <a:defRPr/>
            </a:pPr>
            <a:r>
              <a:rPr lang="en-US" sz="3100" b="1" dirty="0">
                <a:solidFill>
                  <a:srgbClr val="232321"/>
                </a:solidFill>
                <a:latin typeface="Aptos"/>
              </a:rPr>
              <a:t>React. Push back. Refine.</a:t>
            </a:r>
            <a:endParaRPr sz="3100" b="1" dirty="0">
              <a:solidFill>
                <a:srgbClr val="232321"/>
              </a:solidFill>
              <a:latin typeface="Aptos"/>
            </a:endParaRPr>
          </a:p>
        </p:txBody>
      </p:sp>
      <p:sp>
        <p:nvSpPr>
          <p:cNvPr id="5" name="TextBox 4">
            <a:extLst>
              <a:ext uri="{FF2B5EF4-FFF2-40B4-BE49-F238E27FC236}">
                <a16:creationId xmlns:a16="http://schemas.microsoft.com/office/drawing/2014/main" id="{A39056C4-17E2-18FD-B04A-DE15614AF6AC}"/>
              </a:ext>
            </a:extLst>
          </p:cNvPr>
          <p:cNvSpPr txBox="1"/>
          <p:nvPr/>
        </p:nvSpPr>
        <p:spPr>
          <a:xfrm>
            <a:off x="640080" y="6446520"/>
            <a:ext cx="2011680" cy="1828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900" b="1" i="0" u="none" strike="noStrike" kern="1200" cap="none" spc="0" normalizeH="0" baseline="0" noProof="0">
                <a:ln>
                  <a:noFill/>
                </a:ln>
                <a:solidFill>
                  <a:srgbClr val="69655E"/>
                </a:solidFill>
                <a:effectLst/>
                <a:uLnTx/>
                <a:uFillTx/>
                <a:latin typeface="Aptos"/>
                <a:ea typeface="+mn-ea"/>
                <a:cs typeface="+mn-cs"/>
              </a:rPr>
              <a:t>MARIAM TARIQ</a:t>
            </a:r>
          </a:p>
        </p:txBody>
      </p:sp>
      <p:sp>
        <p:nvSpPr>
          <p:cNvPr id="8" name="TextBox 7">
            <a:extLst>
              <a:ext uri="{FF2B5EF4-FFF2-40B4-BE49-F238E27FC236}">
                <a16:creationId xmlns:a16="http://schemas.microsoft.com/office/drawing/2014/main" id="{96503834-3DFA-723B-BEBB-0CF7C2E185F0}"/>
              </a:ext>
            </a:extLst>
          </p:cNvPr>
          <p:cNvSpPr txBox="1"/>
          <p:nvPr/>
        </p:nvSpPr>
        <p:spPr>
          <a:xfrm>
            <a:off x="841247" y="2240279"/>
            <a:ext cx="3035808" cy="32004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69655E"/>
                </a:solidFill>
                <a:effectLst/>
                <a:uLnTx/>
                <a:uFillTx/>
                <a:latin typeface="Aptos"/>
                <a:ea typeface="+mn-ea"/>
                <a:cs typeface="+mn-cs"/>
              </a:rPr>
              <a:t>SCREENSHOT 2</a:t>
            </a:r>
          </a:p>
        </p:txBody>
      </p:sp>
      <p:sp>
        <p:nvSpPr>
          <p:cNvPr id="9" name="TextBox 8">
            <a:extLst>
              <a:ext uri="{FF2B5EF4-FFF2-40B4-BE49-F238E27FC236}">
                <a16:creationId xmlns:a16="http://schemas.microsoft.com/office/drawing/2014/main" id="{6AD07C2E-9F84-C61B-C286-403E3F137D46}"/>
              </a:ext>
            </a:extLst>
          </p:cNvPr>
          <p:cNvSpPr txBox="1"/>
          <p:nvPr/>
        </p:nvSpPr>
        <p:spPr>
          <a:xfrm>
            <a:off x="886968" y="2788920"/>
            <a:ext cx="2944368" cy="7315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69655E"/>
                </a:solidFill>
                <a:effectLst/>
                <a:uLnTx/>
                <a:uFillTx/>
                <a:latin typeface="Aptos"/>
                <a:ea typeface="+mn-ea"/>
                <a:cs typeface="+mn-cs"/>
              </a:rPr>
              <a:t>Your raw input + AI questions</a:t>
            </a:r>
          </a:p>
        </p:txBody>
      </p:sp>
      <p:sp>
        <p:nvSpPr>
          <p:cNvPr id="10" name="TextBox 9">
            <a:extLst>
              <a:ext uri="{FF2B5EF4-FFF2-40B4-BE49-F238E27FC236}">
                <a16:creationId xmlns:a16="http://schemas.microsoft.com/office/drawing/2014/main" id="{3AC5D75A-544D-76E6-3868-8A9C217F233E}"/>
              </a:ext>
            </a:extLst>
          </p:cNvPr>
          <p:cNvSpPr txBox="1"/>
          <p:nvPr/>
        </p:nvSpPr>
        <p:spPr>
          <a:xfrm>
            <a:off x="5605270" y="2400299"/>
            <a:ext cx="411480" cy="45720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800" b="1" i="0" u="none" strike="noStrike" kern="1200" cap="none" spc="0" normalizeH="0" baseline="0" noProof="0" dirty="0">
                <a:ln>
                  <a:noFill/>
                </a:ln>
                <a:solidFill>
                  <a:srgbClr val="DC6036"/>
                </a:solidFill>
                <a:effectLst/>
                <a:uLnTx/>
                <a:uFillTx/>
                <a:latin typeface="Aptos"/>
                <a:ea typeface="+mn-ea"/>
                <a:cs typeface="+mn-cs"/>
              </a:rPr>
              <a:t>→</a:t>
            </a:r>
          </a:p>
        </p:txBody>
      </p:sp>
      <p:sp>
        <p:nvSpPr>
          <p:cNvPr id="14" name="TextBox 13">
            <a:extLst>
              <a:ext uri="{FF2B5EF4-FFF2-40B4-BE49-F238E27FC236}">
                <a16:creationId xmlns:a16="http://schemas.microsoft.com/office/drawing/2014/main" id="{2D549643-1FCB-629A-08D3-CE1709661966}"/>
              </a:ext>
            </a:extLst>
          </p:cNvPr>
          <p:cNvSpPr txBox="1"/>
          <p:nvPr/>
        </p:nvSpPr>
        <p:spPr>
          <a:xfrm>
            <a:off x="8110727" y="3337560"/>
            <a:ext cx="411480" cy="45720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800" b="1" i="0" u="none" strike="noStrike" kern="1200" cap="none" spc="0" normalizeH="0" baseline="0" noProof="0">
                <a:ln>
                  <a:noFill/>
                </a:ln>
                <a:solidFill>
                  <a:srgbClr val="DC6036"/>
                </a:solidFill>
                <a:effectLst/>
                <a:uLnTx/>
                <a:uFillTx/>
                <a:latin typeface="Aptos"/>
                <a:ea typeface="+mn-ea"/>
                <a:cs typeface="+mn-cs"/>
              </a:rPr>
              <a:t>→</a:t>
            </a:r>
          </a:p>
        </p:txBody>
      </p:sp>
      <p:sp>
        <p:nvSpPr>
          <p:cNvPr id="18" name="TextBox 17">
            <a:extLst>
              <a:ext uri="{FF2B5EF4-FFF2-40B4-BE49-F238E27FC236}">
                <a16:creationId xmlns:a16="http://schemas.microsoft.com/office/drawing/2014/main" id="{9E9CCBD2-9075-DF28-3466-D4AD1EDCF384}"/>
              </a:ext>
            </a:extLst>
          </p:cNvPr>
          <p:cNvSpPr txBox="1"/>
          <p:nvPr/>
        </p:nvSpPr>
        <p:spPr>
          <a:xfrm>
            <a:off x="2142460" y="6326228"/>
            <a:ext cx="8468833" cy="39461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dirty="0">
                <a:ln>
                  <a:noFill/>
                </a:ln>
                <a:solidFill>
                  <a:srgbClr val="DC6036"/>
                </a:solidFill>
                <a:effectLst/>
                <a:uLnTx/>
                <a:uFillTx/>
                <a:latin typeface="Aptos"/>
                <a:ea typeface="+mn-ea"/>
                <a:cs typeface="+mn-cs"/>
              </a:rPr>
              <a:t>The useful part is having something to react to.</a:t>
            </a:r>
          </a:p>
        </p:txBody>
      </p:sp>
      <p:pic>
        <p:nvPicPr>
          <p:cNvPr id="21" name="Picture 20">
            <a:extLst>
              <a:ext uri="{FF2B5EF4-FFF2-40B4-BE49-F238E27FC236}">
                <a16:creationId xmlns:a16="http://schemas.microsoft.com/office/drawing/2014/main" id="{BBCBF9F3-B5AB-0E26-7405-3894420C9674}"/>
              </a:ext>
            </a:extLst>
          </p:cNvPr>
          <p:cNvPicPr>
            <a:picLocks noChangeAspect="1"/>
          </p:cNvPicPr>
          <p:nvPr/>
        </p:nvPicPr>
        <p:blipFill>
          <a:blip r:embed="rId3"/>
          <a:stretch>
            <a:fillRect/>
          </a:stretch>
        </p:blipFill>
        <p:spPr>
          <a:xfrm>
            <a:off x="412616" y="2051263"/>
            <a:ext cx="4735882" cy="1396025"/>
          </a:xfrm>
          <a:prstGeom prst="rect">
            <a:avLst/>
          </a:prstGeom>
        </p:spPr>
      </p:pic>
      <p:pic>
        <p:nvPicPr>
          <p:cNvPr id="7" name="Picture 6">
            <a:extLst>
              <a:ext uri="{FF2B5EF4-FFF2-40B4-BE49-F238E27FC236}">
                <a16:creationId xmlns:a16="http://schemas.microsoft.com/office/drawing/2014/main" id="{BA6CC181-B8D7-CC91-0865-2C8590F8355E}"/>
              </a:ext>
            </a:extLst>
          </p:cNvPr>
          <p:cNvPicPr>
            <a:picLocks noChangeAspect="1"/>
          </p:cNvPicPr>
          <p:nvPr/>
        </p:nvPicPr>
        <p:blipFill>
          <a:blip r:embed="rId4"/>
          <a:stretch>
            <a:fillRect/>
          </a:stretch>
        </p:blipFill>
        <p:spPr>
          <a:xfrm>
            <a:off x="6175252" y="1709928"/>
            <a:ext cx="5633168" cy="3925929"/>
          </a:xfrm>
          <a:prstGeom prst="rect">
            <a:avLst/>
          </a:prstGeom>
        </p:spPr>
      </p:pic>
    </p:spTree>
    <p:extLst>
      <p:ext uri="{BB962C8B-B14F-4D97-AF65-F5344CB8AC3E}">
        <p14:creationId xmlns:p14="http://schemas.microsoft.com/office/powerpoint/2010/main" val="182280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2" name="Rounded Rectangle 1"/>
          <p:cNvSpPr/>
          <p:nvPr/>
        </p:nvSpPr>
        <p:spPr>
          <a:xfrm>
            <a:off x="658368" y="502920"/>
            <a:ext cx="1965960" cy="384048"/>
          </a:xfrm>
          <a:prstGeom prst="roundRect">
            <a:avLst/>
          </a:prstGeom>
          <a:solidFill>
            <a:srgbClr val="EDE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68096" y="585216"/>
            <a:ext cx="1737360" cy="164592"/>
          </a:xfrm>
          <a:prstGeom prst="rect">
            <a:avLst/>
          </a:prstGeom>
          <a:noFill/>
        </p:spPr>
        <p:txBody>
          <a:bodyPr wrap="square">
            <a:spAutoFit/>
          </a:bodyPr>
          <a:lstStyle/>
          <a:p>
            <a:pPr algn="ctr"/>
            <a:r>
              <a:rPr sz="900" b="1">
                <a:solidFill>
                  <a:srgbClr val="69655E"/>
                </a:solidFill>
                <a:latin typeface="Aptos"/>
              </a:rPr>
              <a:t>APPLY THE SMELL TEST</a:t>
            </a:r>
          </a:p>
        </p:txBody>
      </p:sp>
      <p:sp>
        <p:nvSpPr>
          <p:cNvPr id="4" name="TextBox 3"/>
          <p:cNvSpPr txBox="1"/>
          <p:nvPr/>
        </p:nvSpPr>
        <p:spPr>
          <a:xfrm>
            <a:off x="658368" y="1051560"/>
            <a:ext cx="10789920" cy="658368"/>
          </a:xfrm>
          <a:prstGeom prst="rect">
            <a:avLst/>
          </a:prstGeom>
          <a:noFill/>
        </p:spPr>
        <p:txBody>
          <a:bodyPr wrap="square">
            <a:spAutoFit/>
          </a:bodyPr>
          <a:lstStyle/>
          <a:p>
            <a:pPr algn="l"/>
            <a:r>
              <a:rPr sz="3100" b="1">
                <a:solidFill>
                  <a:srgbClr val="232321"/>
                </a:solidFill>
                <a:latin typeface="Aptos"/>
              </a:rPr>
              <a:t>Now I catch the AI.</a:t>
            </a:r>
          </a:p>
        </p:txBody>
      </p:sp>
      <p:sp>
        <p:nvSpPr>
          <p:cNvPr id="5" name="TextBox 4"/>
          <p:cNvSpPr txBox="1"/>
          <p:nvPr/>
        </p:nvSpPr>
        <p:spPr>
          <a:xfrm>
            <a:off x="640080" y="6446520"/>
            <a:ext cx="2011680" cy="182880"/>
          </a:xfrm>
          <a:prstGeom prst="rect">
            <a:avLst/>
          </a:prstGeom>
          <a:noFill/>
        </p:spPr>
        <p:txBody>
          <a:bodyPr wrap="square">
            <a:spAutoFit/>
          </a:bodyPr>
          <a:lstStyle/>
          <a:p>
            <a:pPr algn="l"/>
            <a:r>
              <a:rPr sz="900" b="1">
                <a:solidFill>
                  <a:srgbClr val="69655E"/>
                </a:solidFill>
                <a:latin typeface="Aptos"/>
              </a:rPr>
              <a:t>MARIAM TARIQ</a:t>
            </a:r>
          </a:p>
        </p:txBody>
      </p:sp>
      <p:sp>
        <p:nvSpPr>
          <p:cNvPr id="7" name="Rounded Rectangle 6"/>
          <p:cNvSpPr/>
          <p:nvPr/>
        </p:nvSpPr>
        <p:spPr>
          <a:xfrm>
            <a:off x="658368" y="1874518"/>
            <a:ext cx="5166360" cy="4544569"/>
          </a:xfrm>
          <a:prstGeom prst="roundRect">
            <a:avLst/>
          </a:prstGeom>
          <a:solidFill>
            <a:srgbClr val="EDE7DD"/>
          </a:solidFill>
          <a:ln>
            <a:solidFill>
              <a:srgbClr val="69655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6263640" y="1874519"/>
            <a:ext cx="5276088" cy="4544568"/>
          </a:xfrm>
          <a:prstGeom prst="roundRect">
            <a:avLst/>
          </a:prstGeom>
          <a:solidFill>
            <a:srgbClr val="FFFFFF"/>
          </a:solidFill>
          <a:ln>
            <a:solidFill>
              <a:srgbClr val="EDE7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565392" y="2212848"/>
            <a:ext cx="4389120" cy="274320"/>
          </a:xfrm>
          <a:prstGeom prst="rect">
            <a:avLst/>
          </a:prstGeom>
          <a:noFill/>
        </p:spPr>
        <p:txBody>
          <a:bodyPr wrap="square">
            <a:spAutoFit/>
          </a:bodyPr>
          <a:lstStyle/>
          <a:p>
            <a:pPr algn="l"/>
            <a:r>
              <a:rPr sz="1800" b="1">
                <a:solidFill>
                  <a:srgbClr val="232321"/>
                </a:solidFill>
                <a:latin typeface="Aptos"/>
              </a:rPr>
              <a:t>What I would mark up</a:t>
            </a:r>
          </a:p>
        </p:txBody>
      </p:sp>
      <p:sp>
        <p:nvSpPr>
          <p:cNvPr id="12" name="TextBox 11"/>
          <p:cNvSpPr txBox="1"/>
          <p:nvPr/>
        </p:nvSpPr>
        <p:spPr>
          <a:xfrm>
            <a:off x="6565392" y="2697480"/>
            <a:ext cx="4434840" cy="1874519"/>
          </a:xfrm>
          <a:prstGeom prst="rect">
            <a:avLst/>
          </a:prstGeom>
          <a:noFill/>
        </p:spPr>
        <p:txBody>
          <a:bodyPr wrap="square">
            <a:spAutoFit/>
          </a:bodyPr>
          <a:lstStyle/>
          <a:p>
            <a:pPr algn="l"/>
            <a:r>
              <a:rPr sz="1700" b="0">
                <a:solidFill>
                  <a:srgbClr val="232321"/>
                </a:solidFill>
                <a:latin typeface="Aptos"/>
              </a:rPr>
              <a:t>• Words I would never say
• Generic claims
• Over-polished constructions
• Anything that sounds like a consulting deck
• Anything that obscures the actual point</a:t>
            </a:r>
          </a:p>
        </p:txBody>
      </p:sp>
      <p:sp>
        <p:nvSpPr>
          <p:cNvPr id="13" name="TextBox 12"/>
          <p:cNvSpPr txBox="1"/>
          <p:nvPr/>
        </p:nvSpPr>
        <p:spPr>
          <a:xfrm>
            <a:off x="6565392" y="4800600"/>
            <a:ext cx="4434840" cy="411480"/>
          </a:xfrm>
          <a:prstGeom prst="rect">
            <a:avLst/>
          </a:prstGeom>
          <a:noFill/>
        </p:spPr>
        <p:txBody>
          <a:bodyPr wrap="square">
            <a:spAutoFit/>
          </a:bodyPr>
          <a:lstStyle/>
          <a:p>
            <a:pPr algn="l"/>
            <a:r>
              <a:rPr sz="1700" b="1">
                <a:solidFill>
                  <a:srgbClr val="DC6036"/>
                </a:solidFill>
                <a:latin typeface="Aptos"/>
              </a:rPr>
              <a:t>If it sounds generated, I keep working.</a:t>
            </a:r>
          </a:p>
        </p:txBody>
      </p:sp>
      <p:sp>
        <p:nvSpPr>
          <p:cNvPr id="17" name="TextBox 16">
            <a:extLst>
              <a:ext uri="{FF2B5EF4-FFF2-40B4-BE49-F238E27FC236}">
                <a16:creationId xmlns:a16="http://schemas.microsoft.com/office/drawing/2014/main" id="{1B558D4B-1AFE-2B7C-D776-3C6252EC8715}"/>
              </a:ext>
            </a:extLst>
          </p:cNvPr>
          <p:cNvSpPr txBox="1"/>
          <p:nvPr/>
        </p:nvSpPr>
        <p:spPr>
          <a:xfrm>
            <a:off x="890477" y="2023143"/>
            <a:ext cx="4833667" cy="4247317"/>
          </a:xfrm>
          <a:prstGeom prst="rect">
            <a:avLst/>
          </a:prstGeom>
          <a:noFill/>
        </p:spPr>
        <p:txBody>
          <a:bodyPr wrap="square">
            <a:spAutoFit/>
          </a:bodyPr>
          <a:lstStyle/>
          <a:p>
            <a:r>
              <a:rPr lang="en-US" dirty="0">
                <a:highlight>
                  <a:srgbClr val="FFFF00"/>
                </a:highlight>
              </a:rPr>
              <a:t>Luna isn’t just another AI tutor—it’s a personalized learning companion </a:t>
            </a:r>
            <a:r>
              <a:rPr lang="en-US" dirty="0"/>
              <a:t>designed to </a:t>
            </a:r>
            <a:r>
              <a:rPr lang="en-US" dirty="0">
                <a:highlight>
                  <a:srgbClr val="FFFF00"/>
                </a:highlight>
              </a:rPr>
              <a:t>transform</a:t>
            </a:r>
            <a:r>
              <a:rPr lang="en-US" dirty="0"/>
              <a:t> the at-home learning experience. </a:t>
            </a:r>
          </a:p>
          <a:p>
            <a:endParaRPr lang="en-US" dirty="0"/>
          </a:p>
          <a:p>
            <a:r>
              <a:rPr lang="en-US" dirty="0"/>
              <a:t>By combining intelligent personalization, persistent memory, and accuracy-focused technology, Luna </a:t>
            </a:r>
            <a:r>
              <a:rPr lang="en-US" dirty="0">
                <a:highlight>
                  <a:srgbClr val="FFFF00"/>
                </a:highlight>
              </a:rPr>
              <a:t>meets every student where they are</a:t>
            </a:r>
            <a:r>
              <a:rPr lang="en-US" dirty="0"/>
              <a:t> and empowers them to learn with confidence. </a:t>
            </a:r>
          </a:p>
          <a:p>
            <a:endParaRPr lang="en-US" dirty="0"/>
          </a:p>
          <a:p>
            <a:r>
              <a:rPr lang="en-US" dirty="0"/>
              <a:t>Built by a mom and tested by real students, Luna helps </a:t>
            </a:r>
            <a:r>
              <a:rPr lang="en-US" dirty="0">
                <a:highlight>
                  <a:srgbClr val="FFFF00"/>
                </a:highlight>
              </a:rPr>
              <a:t>bridge the gap</a:t>
            </a:r>
            <a:r>
              <a:rPr lang="en-US" dirty="0"/>
              <a:t> between classroom learning and at-home support</a:t>
            </a:r>
            <a:r>
              <a:rPr lang="en-US" dirty="0">
                <a:highlight>
                  <a:srgbClr val="FFFF00"/>
                </a:highlight>
              </a:rPr>
              <a:t>—</a:t>
            </a:r>
            <a:r>
              <a:rPr lang="en-US" dirty="0"/>
              <a:t>giving students the help they need and parents the peace of mind they deserve.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2" name="Rounded Rectangle 1"/>
          <p:cNvSpPr/>
          <p:nvPr/>
        </p:nvSpPr>
        <p:spPr>
          <a:xfrm>
            <a:off x="658368" y="502920"/>
            <a:ext cx="1965960" cy="384048"/>
          </a:xfrm>
          <a:prstGeom prst="roundRect">
            <a:avLst/>
          </a:prstGeom>
          <a:solidFill>
            <a:srgbClr val="EDE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68096" y="585216"/>
            <a:ext cx="1737360" cy="164592"/>
          </a:xfrm>
          <a:prstGeom prst="rect">
            <a:avLst/>
          </a:prstGeom>
          <a:noFill/>
        </p:spPr>
        <p:txBody>
          <a:bodyPr wrap="square">
            <a:spAutoFit/>
          </a:bodyPr>
          <a:lstStyle/>
          <a:p>
            <a:pPr algn="ctr"/>
            <a:r>
              <a:rPr sz="900" b="1">
                <a:solidFill>
                  <a:srgbClr val="69655E"/>
                </a:solidFill>
                <a:latin typeface="Aptos"/>
              </a:rPr>
              <a:t>THE PAYOFF</a:t>
            </a:r>
          </a:p>
        </p:txBody>
      </p:sp>
      <p:sp>
        <p:nvSpPr>
          <p:cNvPr id="4" name="TextBox 3"/>
          <p:cNvSpPr txBox="1"/>
          <p:nvPr/>
        </p:nvSpPr>
        <p:spPr>
          <a:xfrm>
            <a:off x="658368" y="1051560"/>
            <a:ext cx="2807846" cy="2000548"/>
          </a:xfrm>
          <a:prstGeom prst="rect">
            <a:avLst/>
          </a:prstGeom>
          <a:noFill/>
        </p:spPr>
        <p:txBody>
          <a:bodyPr wrap="square">
            <a:spAutoFit/>
          </a:bodyPr>
          <a:lstStyle/>
          <a:p>
            <a:pPr algn="l"/>
            <a:r>
              <a:rPr sz="3100" b="1" dirty="0">
                <a:solidFill>
                  <a:srgbClr val="232321"/>
                </a:solidFill>
                <a:latin typeface="Aptos"/>
              </a:rPr>
              <a:t>Same product. </a:t>
            </a:r>
            <a:r>
              <a:rPr lang="en-US" sz="3100" b="1" dirty="0">
                <a:solidFill>
                  <a:srgbClr val="232321"/>
                </a:solidFill>
                <a:latin typeface="Aptos"/>
              </a:rPr>
              <a:t>Different audience</a:t>
            </a:r>
            <a:endParaRPr sz="3100" b="1" dirty="0">
              <a:solidFill>
                <a:srgbClr val="232321"/>
              </a:solidFill>
              <a:latin typeface="Aptos"/>
            </a:endParaRPr>
          </a:p>
        </p:txBody>
      </p:sp>
      <p:sp>
        <p:nvSpPr>
          <p:cNvPr id="5" name="TextBox 4"/>
          <p:cNvSpPr txBox="1"/>
          <p:nvPr/>
        </p:nvSpPr>
        <p:spPr>
          <a:xfrm>
            <a:off x="640080" y="6446520"/>
            <a:ext cx="2011680" cy="182880"/>
          </a:xfrm>
          <a:prstGeom prst="rect">
            <a:avLst/>
          </a:prstGeom>
          <a:noFill/>
        </p:spPr>
        <p:txBody>
          <a:bodyPr wrap="square">
            <a:spAutoFit/>
          </a:bodyPr>
          <a:lstStyle/>
          <a:p>
            <a:pPr algn="l"/>
            <a:r>
              <a:rPr sz="900" b="1">
                <a:solidFill>
                  <a:srgbClr val="69655E"/>
                </a:solidFill>
                <a:latin typeface="Aptos"/>
              </a:rPr>
              <a:t>MARIAM TARIQ</a:t>
            </a:r>
          </a:p>
        </p:txBody>
      </p:sp>
      <p:sp>
        <p:nvSpPr>
          <p:cNvPr id="6" name="TextBox 5"/>
          <p:cNvSpPr txBox="1"/>
          <p:nvPr/>
        </p:nvSpPr>
        <p:spPr>
          <a:xfrm>
            <a:off x="11109960" y="6419088"/>
            <a:ext cx="411480" cy="182880"/>
          </a:xfrm>
          <a:prstGeom prst="rect">
            <a:avLst/>
          </a:prstGeom>
          <a:noFill/>
        </p:spPr>
        <p:txBody>
          <a:bodyPr wrap="square">
            <a:spAutoFit/>
          </a:bodyPr>
          <a:lstStyle/>
          <a:p>
            <a:pPr algn="r"/>
            <a:r>
              <a:rPr sz="900" b="0">
                <a:solidFill>
                  <a:srgbClr val="69655E"/>
                </a:solidFill>
                <a:latin typeface="Aptos"/>
              </a:rPr>
              <a:t>12</a:t>
            </a:r>
          </a:p>
        </p:txBody>
      </p:sp>
      <p:pic>
        <p:nvPicPr>
          <p:cNvPr id="20" name="Picture 19">
            <a:extLst>
              <a:ext uri="{FF2B5EF4-FFF2-40B4-BE49-F238E27FC236}">
                <a16:creationId xmlns:a16="http://schemas.microsoft.com/office/drawing/2014/main" id="{8698E2B5-C64A-15DD-E3DA-D6697239F15C}"/>
              </a:ext>
            </a:extLst>
          </p:cNvPr>
          <p:cNvPicPr>
            <a:picLocks noChangeAspect="1"/>
          </p:cNvPicPr>
          <p:nvPr/>
        </p:nvPicPr>
        <p:blipFill>
          <a:blip r:embed="rId3"/>
          <a:stretch>
            <a:fillRect/>
          </a:stretch>
        </p:blipFill>
        <p:spPr>
          <a:xfrm>
            <a:off x="2811879" y="502920"/>
            <a:ext cx="8612025" cy="6259387"/>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a:extLst>
            <a:ext uri="{FF2B5EF4-FFF2-40B4-BE49-F238E27FC236}">
              <a16:creationId xmlns:a16="http://schemas.microsoft.com/office/drawing/2014/main" id="{C62A9EC0-3C99-E52E-8B60-C9599C38C43A}"/>
            </a:ext>
          </a:extLst>
        </p:cNvPr>
        <p:cNvGrpSpPr/>
        <p:nvPr/>
      </p:nvGrpSpPr>
      <p:grpSpPr>
        <a:xfrm>
          <a:off x="0" y="0"/>
          <a:ext cx="0" cy="0"/>
          <a:chOff x="0" y="0"/>
          <a:chExt cx="0" cy="0"/>
        </a:xfrm>
      </p:grpSpPr>
      <p:sp>
        <p:nvSpPr>
          <p:cNvPr id="7" name="cell">
            <a:extLst>
              <a:ext uri="{FF2B5EF4-FFF2-40B4-BE49-F238E27FC236}">
                <a16:creationId xmlns:a16="http://schemas.microsoft.com/office/drawing/2014/main" id="{9D40754F-0DDF-DE3C-7F67-9C46BC14A56E}"/>
              </a:ext>
            </a:extLst>
          </p:cNvPr>
          <p:cNvSpPr/>
          <p:nvPr/>
        </p:nvSpPr>
        <p:spPr>
          <a:xfrm>
            <a:off x="460000" y="1520000"/>
            <a:ext cx="2550000" cy="560000"/>
          </a:xfrm>
          <a:prstGeom prst="roundRect">
            <a:avLst>
              <a:gd name="adj" fmla="val 8000"/>
            </a:avLst>
          </a:prstGeom>
          <a:solidFill>
            <a:srgbClr val="5B2E91"/>
          </a:solidFill>
          <a:ln>
            <a:noFill/>
          </a:ln>
        </p:spPr>
        <p:txBody>
          <a:bodyPr/>
          <a:lstStyle/>
          <a:p>
            <a:endParaRPr lang="en-US"/>
          </a:p>
        </p:txBody>
      </p:sp>
      <p:sp>
        <p:nvSpPr>
          <p:cNvPr id="8" name="tx">
            <a:extLst>
              <a:ext uri="{FF2B5EF4-FFF2-40B4-BE49-F238E27FC236}">
                <a16:creationId xmlns:a16="http://schemas.microsoft.com/office/drawing/2014/main" id="{C9CCBF95-AA0D-0A6E-E5D6-8FAE1D01AFC4}"/>
              </a:ext>
            </a:extLst>
          </p:cNvPr>
          <p:cNvSpPr txBox="1"/>
          <p:nvPr/>
        </p:nvSpPr>
        <p:spPr>
          <a:xfrm>
            <a:off x="460000" y="1520000"/>
            <a:ext cx="2550000" cy="560000"/>
          </a:xfrm>
          <a:prstGeom prst="rect">
            <a:avLst/>
          </a:prstGeom>
        </p:spPr>
        <p:txBody>
          <a:bodyPr wrap="square" lIns="54000" tIns="18000" rIns="54000" bIns="18000" anchor="ctr"/>
          <a:lstStyle/>
          <a:p>
            <a:pPr algn="ctr"/>
            <a:r>
              <a:rPr lang="en-US" sz="1800" b="1">
                <a:solidFill>
                  <a:srgbClr val="FFFFFF"/>
                </a:solidFill>
              </a:rPr>
              <a:t>AI Tool</a:t>
            </a:r>
          </a:p>
        </p:txBody>
      </p:sp>
      <p:sp>
        <p:nvSpPr>
          <p:cNvPr id="9" name="cell">
            <a:extLst>
              <a:ext uri="{FF2B5EF4-FFF2-40B4-BE49-F238E27FC236}">
                <a16:creationId xmlns:a16="http://schemas.microsoft.com/office/drawing/2014/main" id="{CF6F2AE4-7587-2083-30B8-A4529E4A2D68}"/>
              </a:ext>
            </a:extLst>
          </p:cNvPr>
          <p:cNvSpPr/>
          <p:nvPr/>
        </p:nvSpPr>
        <p:spPr>
          <a:xfrm>
            <a:off x="3170000" y="1520000"/>
            <a:ext cx="2250000" cy="560000"/>
          </a:xfrm>
          <a:prstGeom prst="roundRect">
            <a:avLst>
              <a:gd name="adj" fmla="val 8000"/>
            </a:avLst>
          </a:prstGeom>
          <a:solidFill>
            <a:srgbClr val="5B2E91"/>
          </a:solidFill>
          <a:ln>
            <a:noFill/>
          </a:ln>
        </p:spPr>
        <p:txBody>
          <a:bodyPr/>
          <a:lstStyle/>
          <a:p>
            <a:endParaRPr lang="en-US"/>
          </a:p>
        </p:txBody>
      </p:sp>
      <p:sp>
        <p:nvSpPr>
          <p:cNvPr id="10" name="tx">
            <a:extLst>
              <a:ext uri="{FF2B5EF4-FFF2-40B4-BE49-F238E27FC236}">
                <a16:creationId xmlns:a16="http://schemas.microsoft.com/office/drawing/2014/main" id="{71DAB449-2572-ED78-C604-8D19ECD047FE}"/>
              </a:ext>
            </a:extLst>
          </p:cNvPr>
          <p:cNvSpPr txBox="1"/>
          <p:nvPr/>
        </p:nvSpPr>
        <p:spPr>
          <a:xfrm>
            <a:off x="3170000" y="1520000"/>
            <a:ext cx="2250000" cy="560000"/>
          </a:xfrm>
          <a:prstGeom prst="rect">
            <a:avLst/>
          </a:prstGeom>
        </p:spPr>
        <p:txBody>
          <a:bodyPr wrap="square" lIns="54000" tIns="18000" rIns="54000" bIns="18000" anchor="ctr"/>
          <a:lstStyle/>
          <a:p>
            <a:pPr algn="ctr"/>
            <a:r>
              <a:rPr lang="en-US" sz="1800" b="1">
                <a:solidFill>
                  <a:srgbClr val="FFFFFF"/>
                </a:solidFill>
              </a:rPr>
              <a:t>Free Version</a:t>
            </a:r>
          </a:p>
        </p:txBody>
      </p:sp>
      <p:sp>
        <p:nvSpPr>
          <p:cNvPr id="11" name="cell">
            <a:extLst>
              <a:ext uri="{FF2B5EF4-FFF2-40B4-BE49-F238E27FC236}">
                <a16:creationId xmlns:a16="http://schemas.microsoft.com/office/drawing/2014/main" id="{11D08FCB-47B9-C51D-7C62-7D1286FDDA61}"/>
              </a:ext>
            </a:extLst>
          </p:cNvPr>
          <p:cNvSpPr/>
          <p:nvPr/>
        </p:nvSpPr>
        <p:spPr>
          <a:xfrm>
            <a:off x="5580000" y="1520000"/>
            <a:ext cx="2250000" cy="560000"/>
          </a:xfrm>
          <a:prstGeom prst="roundRect">
            <a:avLst>
              <a:gd name="adj" fmla="val 8000"/>
            </a:avLst>
          </a:prstGeom>
          <a:solidFill>
            <a:srgbClr val="5B2E91"/>
          </a:solidFill>
          <a:ln>
            <a:noFill/>
          </a:ln>
        </p:spPr>
        <p:txBody>
          <a:bodyPr/>
          <a:lstStyle/>
          <a:p>
            <a:endParaRPr lang="en-US"/>
          </a:p>
        </p:txBody>
      </p:sp>
      <p:sp>
        <p:nvSpPr>
          <p:cNvPr id="12" name="tx">
            <a:extLst>
              <a:ext uri="{FF2B5EF4-FFF2-40B4-BE49-F238E27FC236}">
                <a16:creationId xmlns:a16="http://schemas.microsoft.com/office/drawing/2014/main" id="{4532E7E7-4652-A440-A65E-1C4EB187F54C}"/>
              </a:ext>
            </a:extLst>
          </p:cNvPr>
          <p:cNvSpPr txBox="1"/>
          <p:nvPr/>
        </p:nvSpPr>
        <p:spPr>
          <a:xfrm>
            <a:off x="5580000" y="1520000"/>
            <a:ext cx="2250000" cy="560000"/>
          </a:xfrm>
          <a:prstGeom prst="rect">
            <a:avLst/>
          </a:prstGeom>
        </p:spPr>
        <p:txBody>
          <a:bodyPr wrap="square" lIns="54000" tIns="18000" rIns="54000" bIns="18000" anchor="ctr"/>
          <a:lstStyle/>
          <a:p>
            <a:pPr algn="ctr"/>
            <a:r>
              <a:rPr lang="en-US" sz="1800" b="1">
                <a:solidFill>
                  <a:srgbClr val="FFFFFF"/>
                </a:solidFill>
              </a:rPr>
              <a:t>Paid Version</a:t>
            </a:r>
          </a:p>
        </p:txBody>
      </p:sp>
      <p:sp>
        <p:nvSpPr>
          <p:cNvPr id="13" name="cell">
            <a:extLst>
              <a:ext uri="{FF2B5EF4-FFF2-40B4-BE49-F238E27FC236}">
                <a16:creationId xmlns:a16="http://schemas.microsoft.com/office/drawing/2014/main" id="{70411519-BDE7-6AAD-CED6-B03207237613}"/>
              </a:ext>
            </a:extLst>
          </p:cNvPr>
          <p:cNvSpPr/>
          <p:nvPr/>
        </p:nvSpPr>
        <p:spPr>
          <a:xfrm>
            <a:off x="7990000" y="1520000"/>
            <a:ext cx="3742000" cy="560000"/>
          </a:xfrm>
          <a:prstGeom prst="roundRect">
            <a:avLst>
              <a:gd name="adj" fmla="val 8000"/>
            </a:avLst>
          </a:prstGeom>
          <a:solidFill>
            <a:srgbClr val="5B2E91"/>
          </a:solidFill>
          <a:ln>
            <a:noFill/>
          </a:ln>
        </p:spPr>
        <p:txBody>
          <a:bodyPr/>
          <a:lstStyle/>
          <a:p>
            <a:endParaRPr lang="en-US"/>
          </a:p>
        </p:txBody>
      </p:sp>
      <p:sp>
        <p:nvSpPr>
          <p:cNvPr id="14" name="tx">
            <a:extLst>
              <a:ext uri="{FF2B5EF4-FFF2-40B4-BE49-F238E27FC236}">
                <a16:creationId xmlns:a16="http://schemas.microsoft.com/office/drawing/2014/main" id="{30680266-18AC-2715-91BB-68BF9F33283C}"/>
              </a:ext>
            </a:extLst>
          </p:cNvPr>
          <p:cNvSpPr txBox="1"/>
          <p:nvPr/>
        </p:nvSpPr>
        <p:spPr>
          <a:xfrm>
            <a:off x="7990000" y="1520000"/>
            <a:ext cx="3742000" cy="560000"/>
          </a:xfrm>
          <a:prstGeom prst="rect">
            <a:avLst/>
          </a:prstGeom>
        </p:spPr>
        <p:txBody>
          <a:bodyPr wrap="square" lIns="54000" tIns="18000" rIns="54000" bIns="18000" anchor="ctr"/>
          <a:lstStyle/>
          <a:p>
            <a:pPr algn="ctr"/>
            <a:r>
              <a:rPr lang="en-US" sz="1800" b="1">
                <a:solidFill>
                  <a:srgbClr val="FFFFFF"/>
                </a:solidFill>
              </a:rPr>
              <a:t>My Recommendation</a:t>
            </a:r>
          </a:p>
        </p:txBody>
      </p:sp>
      <p:sp>
        <p:nvSpPr>
          <p:cNvPr id="15" name="cell">
            <a:extLst>
              <a:ext uri="{FF2B5EF4-FFF2-40B4-BE49-F238E27FC236}">
                <a16:creationId xmlns:a16="http://schemas.microsoft.com/office/drawing/2014/main" id="{718DEB39-C2A4-858F-7CDA-8CBE2CF2E925}"/>
              </a:ext>
            </a:extLst>
          </p:cNvPr>
          <p:cNvSpPr/>
          <p:nvPr/>
        </p:nvSpPr>
        <p:spPr>
          <a:xfrm>
            <a:off x="460000" y="2140000"/>
            <a:ext cx="2550000" cy="640000"/>
          </a:xfrm>
          <a:prstGeom prst="roundRect">
            <a:avLst>
              <a:gd name="adj" fmla="val 9000"/>
            </a:avLst>
          </a:prstGeom>
          <a:solidFill>
            <a:srgbClr val="FFFFFF"/>
          </a:solidFill>
          <a:ln w="12700">
            <a:solidFill>
              <a:srgbClr val="D9CBEF"/>
            </a:solidFill>
          </a:ln>
          <a:effectLst>
            <a:outerShdw blurRad="80000" dist="30000" dir="5400000" rotWithShape="0">
              <a:srgbClr val="5B2E91">
                <a:alpha val="12000"/>
              </a:srgbClr>
            </a:outerShdw>
          </a:effectLst>
        </p:spPr>
        <p:txBody>
          <a:bodyPr/>
          <a:lstStyle/>
          <a:p>
            <a:endParaRPr lang="en-US"/>
          </a:p>
        </p:txBody>
      </p:sp>
      <p:sp>
        <p:nvSpPr>
          <p:cNvPr id="16" name="chip">
            <a:extLst>
              <a:ext uri="{FF2B5EF4-FFF2-40B4-BE49-F238E27FC236}">
                <a16:creationId xmlns:a16="http://schemas.microsoft.com/office/drawing/2014/main" id="{438BAEB8-AC0D-0EDD-80CB-9CD0F9014E5C}"/>
              </a:ext>
            </a:extLst>
          </p:cNvPr>
          <p:cNvSpPr/>
          <p:nvPr/>
        </p:nvSpPr>
        <p:spPr>
          <a:xfrm>
            <a:off x="610000" y="2290000"/>
            <a:ext cx="340000" cy="340000"/>
          </a:xfrm>
          <a:prstGeom prst="roundRect">
            <a:avLst>
              <a:gd name="adj" fmla="val 26000"/>
            </a:avLst>
          </a:prstGeom>
          <a:solidFill>
            <a:srgbClr val="10A37F"/>
          </a:solidFill>
          <a:ln>
            <a:noFill/>
          </a:ln>
        </p:spPr>
        <p:txBody>
          <a:bodyPr/>
          <a:lstStyle/>
          <a:p>
            <a:endParaRPr lang="en-US"/>
          </a:p>
        </p:txBody>
      </p:sp>
      <p:sp>
        <p:nvSpPr>
          <p:cNvPr id="17" name="tx">
            <a:extLst>
              <a:ext uri="{FF2B5EF4-FFF2-40B4-BE49-F238E27FC236}">
                <a16:creationId xmlns:a16="http://schemas.microsoft.com/office/drawing/2014/main" id="{342A59D5-7FD7-623F-D715-23A5C07F6A64}"/>
              </a:ext>
            </a:extLst>
          </p:cNvPr>
          <p:cNvSpPr txBox="1"/>
          <p:nvPr/>
        </p:nvSpPr>
        <p:spPr>
          <a:xfrm>
            <a:off x="1020000" y="2140000"/>
            <a:ext cx="1930000" cy="640000"/>
          </a:xfrm>
          <a:prstGeom prst="rect">
            <a:avLst/>
          </a:prstGeom>
        </p:spPr>
        <p:txBody>
          <a:bodyPr wrap="square" lIns="0" tIns="18000" rIns="20000" bIns="18000" anchor="ctr"/>
          <a:lstStyle/>
          <a:p>
            <a:pPr algn="l"/>
            <a:r>
              <a:rPr lang="en-US" sz="1800" b="1">
                <a:solidFill>
                  <a:srgbClr val="0E2841"/>
                </a:solidFill>
              </a:rPr>
              <a:t>ChatGPT</a:t>
            </a:r>
          </a:p>
        </p:txBody>
      </p:sp>
      <p:sp>
        <p:nvSpPr>
          <p:cNvPr id="18" name="cell">
            <a:extLst>
              <a:ext uri="{FF2B5EF4-FFF2-40B4-BE49-F238E27FC236}">
                <a16:creationId xmlns:a16="http://schemas.microsoft.com/office/drawing/2014/main" id="{A636D9D5-2C76-1EF9-5533-3C2AE4CB2B46}"/>
              </a:ext>
            </a:extLst>
          </p:cNvPr>
          <p:cNvSpPr/>
          <p:nvPr/>
        </p:nvSpPr>
        <p:spPr>
          <a:xfrm>
            <a:off x="3170000" y="2140000"/>
            <a:ext cx="2250000" cy="640000"/>
          </a:xfrm>
          <a:prstGeom prst="roundRect">
            <a:avLst>
              <a:gd name="adj" fmla="val 9000"/>
            </a:avLst>
          </a:prstGeom>
          <a:solidFill>
            <a:srgbClr val="FFFFFF"/>
          </a:solidFill>
          <a:ln w="12700">
            <a:solidFill>
              <a:srgbClr val="D9CBEF"/>
            </a:solidFill>
          </a:ln>
          <a:effectLst>
            <a:outerShdw blurRad="80000" dist="30000" dir="5400000" rotWithShape="0">
              <a:srgbClr val="5B2E91">
                <a:alpha val="12000"/>
              </a:srgbClr>
            </a:outerShdw>
          </a:effectLst>
        </p:spPr>
        <p:txBody>
          <a:bodyPr/>
          <a:lstStyle/>
          <a:p>
            <a:endParaRPr lang="en-US"/>
          </a:p>
        </p:txBody>
      </p:sp>
      <p:sp>
        <p:nvSpPr>
          <p:cNvPr id="19" name="check">
            <a:extLst>
              <a:ext uri="{FF2B5EF4-FFF2-40B4-BE49-F238E27FC236}">
                <a16:creationId xmlns:a16="http://schemas.microsoft.com/office/drawing/2014/main" id="{45258EB3-8501-C8E7-E271-EB7DD2225DC6}"/>
              </a:ext>
            </a:extLst>
          </p:cNvPr>
          <p:cNvSpPr/>
          <p:nvPr/>
        </p:nvSpPr>
        <p:spPr>
          <a:xfrm>
            <a:off x="4125000" y="2290000"/>
            <a:ext cx="340000" cy="340000"/>
          </a:xfrm>
          <a:prstGeom prst="ellipse">
            <a:avLst/>
          </a:prstGeom>
          <a:solidFill>
            <a:srgbClr val="2E9E5B"/>
          </a:solidFill>
          <a:ln>
            <a:noFill/>
          </a:ln>
        </p:spPr>
        <p:txBody>
          <a:bodyPr lIns="0" tIns="0" rIns="0" bIns="0" anchor="ctr"/>
          <a:lstStyle/>
          <a:p>
            <a:pPr algn="ctr"/>
            <a:r>
              <a:rPr lang="en-US" sz="1800" b="1">
                <a:solidFill>
                  <a:srgbClr val="FFFFFF"/>
                </a:solidFill>
              </a:rPr>
              <a:t>✓</a:t>
            </a:r>
          </a:p>
        </p:txBody>
      </p:sp>
      <p:sp>
        <p:nvSpPr>
          <p:cNvPr id="21" name="cell">
            <a:extLst>
              <a:ext uri="{FF2B5EF4-FFF2-40B4-BE49-F238E27FC236}">
                <a16:creationId xmlns:a16="http://schemas.microsoft.com/office/drawing/2014/main" id="{F321BFDA-7624-5E71-3338-7316D6F15A48}"/>
              </a:ext>
            </a:extLst>
          </p:cNvPr>
          <p:cNvSpPr/>
          <p:nvPr/>
        </p:nvSpPr>
        <p:spPr>
          <a:xfrm>
            <a:off x="5580000" y="2140000"/>
            <a:ext cx="2250000" cy="640000"/>
          </a:xfrm>
          <a:prstGeom prst="roundRect">
            <a:avLst>
              <a:gd name="adj" fmla="val 9000"/>
            </a:avLst>
          </a:prstGeom>
          <a:solidFill>
            <a:srgbClr val="FFFFFF"/>
          </a:solidFill>
          <a:ln w="12700">
            <a:solidFill>
              <a:srgbClr val="D9CBEF"/>
            </a:solidFill>
          </a:ln>
          <a:effectLst>
            <a:outerShdw blurRad="80000" dist="30000" dir="5400000" rotWithShape="0">
              <a:srgbClr val="5B2E91">
                <a:alpha val="12000"/>
              </a:srgbClr>
            </a:outerShdw>
          </a:effectLst>
        </p:spPr>
        <p:txBody>
          <a:bodyPr/>
          <a:lstStyle/>
          <a:p>
            <a:endParaRPr lang="en-US"/>
          </a:p>
        </p:txBody>
      </p:sp>
      <p:sp>
        <p:nvSpPr>
          <p:cNvPr id="22" name="pill">
            <a:extLst>
              <a:ext uri="{FF2B5EF4-FFF2-40B4-BE49-F238E27FC236}">
                <a16:creationId xmlns:a16="http://schemas.microsoft.com/office/drawing/2014/main" id="{3E4DC68C-9D9C-3839-3DF0-7D1FDDD55C1A}"/>
              </a:ext>
            </a:extLst>
          </p:cNvPr>
          <p:cNvSpPr/>
          <p:nvPr/>
        </p:nvSpPr>
        <p:spPr>
          <a:xfrm>
            <a:off x="5815000" y="2280000"/>
            <a:ext cx="1780000" cy="360000"/>
          </a:xfrm>
          <a:prstGeom prst="roundRect">
            <a:avLst>
              <a:gd name="adj" fmla="val 50000"/>
            </a:avLst>
          </a:prstGeom>
          <a:solidFill>
            <a:srgbClr val="F0E9F8"/>
          </a:solidFill>
          <a:ln w="12700">
            <a:solidFill>
              <a:srgbClr val="5B2E91"/>
            </a:solidFill>
          </a:ln>
        </p:spPr>
        <p:txBody>
          <a:bodyPr lIns="0" tIns="0" rIns="0" bIns="0" anchor="ctr"/>
          <a:lstStyle/>
          <a:p>
            <a:pPr algn="ctr"/>
            <a:r>
              <a:rPr lang="en-US" sz="1800" b="1">
                <a:solidFill>
                  <a:srgbClr val="5B2E91"/>
                </a:solidFill>
              </a:rPr>
              <a:t>ChatGPT Plus</a:t>
            </a:r>
          </a:p>
        </p:txBody>
      </p:sp>
      <p:sp>
        <p:nvSpPr>
          <p:cNvPr id="23" name="cell">
            <a:extLst>
              <a:ext uri="{FF2B5EF4-FFF2-40B4-BE49-F238E27FC236}">
                <a16:creationId xmlns:a16="http://schemas.microsoft.com/office/drawing/2014/main" id="{598C968C-F8BE-E90B-0BA1-031C2CCA535D}"/>
              </a:ext>
            </a:extLst>
          </p:cNvPr>
          <p:cNvSpPr/>
          <p:nvPr/>
        </p:nvSpPr>
        <p:spPr>
          <a:xfrm>
            <a:off x="7990000" y="2140000"/>
            <a:ext cx="3742000" cy="640000"/>
          </a:xfrm>
          <a:prstGeom prst="roundRect">
            <a:avLst>
              <a:gd name="adj" fmla="val 9000"/>
            </a:avLst>
          </a:prstGeom>
          <a:solidFill>
            <a:srgbClr val="E97132"/>
          </a:solidFill>
          <a:ln w="12700">
            <a:solidFill>
              <a:srgbClr val="C85A20"/>
            </a:solidFill>
          </a:ln>
          <a:effectLst>
            <a:outerShdw blurRad="80000" dist="30000" dir="5400000" rotWithShape="0">
              <a:srgbClr val="5B2E91">
                <a:alpha val="12000"/>
              </a:srgbClr>
            </a:outerShdw>
          </a:effectLst>
        </p:spPr>
        <p:txBody>
          <a:bodyPr/>
          <a:lstStyle/>
          <a:p>
            <a:endParaRPr lang="en-US"/>
          </a:p>
        </p:txBody>
      </p:sp>
      <p:sp>
        <p:nvSpPr>
          <p:cNvPr id="24" name="tx">
            <a:extLst>
              <a:ext uri="{FF2B5EF4-FFF2-40B4-BE49-F238E27FC236}">
                <a16:creationId xmlns:a16="http://schemas.microsoft.com/office/drawing/2014/main" id="{F607C7D5-9D40-FF17-43E1-8A15D4B48E71}"/>
              </a:ext>
            </a:extLst>
          </p:cNvPr>
          <p:cNvSpPr txBox="1"/>
          <p:nvPr/>
        </p:nvSpPr>
        <p:spPr>
          <a:xfrm>
            <a:off x="7990000" y="2140000"/>
            <a:ext cx="3742000" cy="640000"/>
          </a:xfrm>
          <a:prstGeom prst="rect">
            <a:avLst/>
          </a:prstGeom>
        </p:spPr>
        <p:txBody>
          <a:bodyPr wrap="square" lIns="54000" tIns="18000" rIns="54000" bIns="18000" anchor="ctr"/>
          <a:lstStyle/>
          <a:p>
            <a:pPr algn="ctr"/>
            <a:r>
              <a:rPr lang="en-US" sz="1800" b="1">
                <a:solidFill>
                  <a:srgbClr val="FFFFFF"/>
                </a:solidFill>
              </a:rPr>
              <a:t>★  Best first upgrade for regular users</a:t>
            </a:r>
          </a:p>
        </p:txBody>
      </p:sp>
      <p:sp>
        <p:nvSpPr>
          <p:cNvPr id="25" name="cell">
            <a:extLst>
              <a:ext uri="{FF2B5EF4-FFF2-40B4-BE49-F238E27FC236}">
                <a16:creationId xmlns:a16="http://schemas.microsoft.com/office/drawing/2014/main" id="{FF48F5D8-5E97-5EAB-3D6D-977ACDEE4AC6}"/>
              </a:ext>
            </a:extLst>
          </p:cNvPr>
          <p:cNvSpPr/>
          <p:nvPr/>
        </p:nvSpPr>
        <p:spPr>
          <a:xfrm>
            <a:off x="460000" y="2840000"/>
            <a:ext cx="2550000" cy="640000"/>
          </a:xfrm>
          <a:prstGeom prst="roundRect">
            <a:avLst>
              <a:gd name="adj" fmla="val 9000"/>
            </a:avLst>
          </a:prstGeom>
          <a:solidFill>
            <a:srgbClr val="FFFFFF"/>
          </a:solidFill>
          <a:ln w="12700">
            <a:solidFill>
              <a:srgbClr val="D9CBEF"/>
            </a:solidFill>
          </a:ln>
          <a:effectLst>
            <a:outerShdw blurRad="80000" dist="30000" dir="5400000" rotWithShape="0">
              <a:srgbClr val="5B2E91">
                <a:alpha val="12000"/>
              </a:srgbClr>
            </a:outerShdw>
          </a:effectLst>
        </p:spPr>
        <p:txBody>
          <a:bodyPr/>
          <a:lstStyle/>
          <a:p>
            <a:endParaRPr lang="en-US"/>
          </a:p>
        </p:txBody>
      </p:sp>
      <p:sp>
        <p:nvSpPr>
          <p:cNvPr id="26" name="chip">
            <a:extLst>
              <a:ext uri="{FF2B5EF4-FFF2-40B4-BE49-F238E27FC236}">
                <a16:creationId xmlns:a16="http://schemas.microsoft.com/office/drawing/2014/main" id="{2D964161-2A0D-F41A-9B00-05907255E661}"/>
              </a:ext>
            </a:extLst>
          </p:cNvPr>
          <p:cNvSpPr/>
          <p:nvPr/>
        </p:nvSpPr>
        <p:spPr>
          <a:xfrm>
            <a:off x="610000" y="2990000"/>
            <a:ext cx="340000" cy="340000"/>
          </a:xfrm>
          <a:prstGeom prst="roundRect">
            <a:avLst>
              <a:gd name="adj" fmla="val 26000"/>
            </a:avLst>
          </a:prstGeom>
          <a:solidFill>
            <a:srgbClr val="CC785C"/>
          </a:solidFill>
          <a:ln>
            <a:noFill/>
          </a:ln>
        </p:spPr>
        <p:txBody>
          <a:bodyPr/>
          <a:lstStyle/>
          <a:p>
            <a:endParaRPr lang="en-US"/>
          </a:p>
        </p:txBody>
      </p:sp>
      <p:sp>
        <p:nvSpPr>
          <p:cNvPr id="27" name="tx">
            <a:extLst>
              <a:ext uri="{FF2B5EF4-FFF2-40B4-BE49-F238E27FC236}">
                <a16:creationId xmlns:a16="http://schemas.microsoft.com/office/drawing/2014/main" id="{456764F8-D7C3-4898-13B4-D4A2496AE924}"/>
              </a:ext>
            </a:extLst>
          </p:cNvPr>
          <p:cNvSpPr txBox="1"/>
          <p:nvPr/>
        </p:nvSpPr>
        <p:spPr>
          <a:xfrm>
            <a:off x="1020000" y="2840000"/>
            <a:ext cx="1930000" cy="640000"/>
          </a:xfrm>
          <a:prstGeom prst="rect">
            <a:avLst/>
          </a:prstGeom>
        </p:spPr>
        <p:txBody>
          <a:bodyPr wrap="square" lIns="0" tIns="18000" rIns="20000" bIns="18000" anchor="ctr"/>
          <a:lstStyle/>
          <a:p>
            <a:pPr algn="l"/>
            <a:r>
              <a:rPr lang="en-US" sz="1800" b="1">
                <a:solidFill>
                  <a:srgbClr val="0E2841"/>
                </a:solidFill>
              </a:rPr>
              <a:t>Claude</a:t>
            </a:r>
          </a:p>
        </p:txBody>
      </p:sp>
      <p:sp>
        <p:nvSpPr>
          <p:cNvPr id="28" name="cell">
            <a:extLst>
              <a:ext uri="{FF2B5EF4-FFF2-40B4-BE49-F238E27FC236}">
                <a16:creationId xmlns:a16="http://schemas.microsoft.com/office/drawing/2014/main" id="{0E06F413-C0CA-864F-DA96-5CA29DD0A43C}"/>
              </a:ext>
            </a:extLst>
          </p:cNvPr>
          <p:cNvSpPr/>
          <p:nvPr/>
        </p:nvSpPr>
        <p:spPr>
          <a:xfrm>
            <a:off x="3170000" y="2840000"/>
            <a:ext cx="2250000" cy="640000"/>
          </a:xfrm>
          <a:prstGeom prst="roundRect">
            <a:avLst>
              <a:gd name="adj" fmla="val 9000"/>
            </a:avLst>
          </a:prstGeom>
          <a:solidFill>
            <a:srgbClr val="FFFFFF"/>
          </a:solidFill>
          <a:ln w="12700">
            <a:solidFill>
              <a:srgbClr val="D9CBEF"/>
            </a:solidFill>
          </a:ln>
          <a:effectLst>
            <a:outerShdw blurRad="80000" dist="30000" dir="5400000" rotWithShape="0">
              <a:srgbClr val="5B2E91">
                <a:alpha val="12000"/>
              </a:srgbClr>
            </a:outerShdw>
          </a:effectLst>
        </p:spPr>
        <p:txBody>
          <a:bodyPr/>
          <a:lstStyle/>
          <a:p>
            <a:endParaRPr lang="en-US"/>
          </a:p>
        </p:txBody>
      </p:sp>
      <p:sp>
        <p:nvSpPr>
          <p:cNvPr id="29" name="check">
            <a:extLst>
              <a:ext uri="{FF2B5EF4-FFF2-40B4-BE49-F238E27FC236}">
                <a16:creationId xmlns:a16="http://schemas.microsoft.com/office/drawing/2014/main" id="{9850153B-66C0-EEA6-9B77-43D4ED9235E9}"/>
              </a:ext>
            </a:extLst>
          </p:cNvPr>
          <p:cNvSpPr/>
          <p:nvPr/>
        </p:nvSpPr>
        <p:spPr>
          <a:xfrm>
            <a:off x="4125000" y="2990000"/>
            <a:ext cx="340000" cy="340000"/>
          </a:xfrm>
          <a:prstGeom prst="ellipse">
            <a:avLst/>
          </a:prstGeom>
          <a:solidFill>
            <a:srgbClr val="2E9E5B"/>
          </a:solidFill>
          <a:ln>
            <a:noFill/>
          </a:ln>
        </p:spPr>
        <p:txBody>
          <a:bodyPr lIns="0" tIns="0" rIns="0" bIns="0" anchor="ctr"/>
          <a:lstStyle/>
          <a:p>
            <a:pPr algn="ctr"/>
            <a:r>
              <a:rPr lang="en-US" sz="1800" b="1">
                <a:solidFill>
                  <a:srgbClr val="FFFFFF"/>
                </a:solidFill>
              </a:rPr>
              <a:t>✓</a:t>
            </a:r>
          </a:p>
        </p:txBody>
      </p:sp>
      <p:sp>
        <p:nvSpPr>
          <p:cNvPr id="30" name="cell">
            <a:extLst>
              <a:ext uri="{FF2B5EF4-FFF2-40B4-BE49-F238E27FC236}">
                <a16:creationId xmlns:a16="http://schemas.microsoft.com/office/drawing/2014/main" id="{22128E08-A61E-5B69-3692-B5817C17287F}"/>
              </a:ext>
            </a:extLst>
          </p:cNvPr>
          <p:cNvSpPr/>
          <p:nvPr/>
        </p:nvSpPr>
        <p:spPr>
          <a:xfrm>
            <a:off x="5580000" y="2840000"/>
            <a:ext cx="2250000" cy="640000"/>
          </a:xfrm>
          <a:prstGeom prst="roundRect">
            <a:avLst>
              <a:gd name="adj" fmla="val 9000"/>
            </a:avLst>
          </a:prstGeom>
          <a:solidFill>
            <a:srgbClr val="FFFFFF"/>
          </a:solidFill>
          <a:ln w="12700">
            <a:solidFill>
              <a:srgbClr val="D9CBEF"/>
            </a:solidFill>
          </a:ln>
          <a:effectLst>
            <a:outerShdw blurRad="80000" dist="30000" dir="5400000" rotWithShape="0">
              <a:srgbClr val="5B2E91">
                <a:alpha val="12000"/>
              </a:srgbClr>
            </a:outerShdw>
          </a:effectLst>
        </p:spPr>
        <p:txBody>
          <a:bodyPr/>
          <a:lstStyle/>
          <a:p>
            <a:endParaRPr lang="en-US"/>
          </a:p>
        </p:txBody>
      </p:sp>
      <p:sp>
        <p:nvSpPr>
          <p:cNvPr id="31" name="pill">
            <a:extLst>
              <a:ext uri="{FF2B5EF4-FFF2-40B4-BE49-F238E27FC236}">
                <a16:creationId xmlns:a16="http://schemas.microsoft.com/office/drawing/2014/main" id="{737F7C29-B9E2-8291-996F-9532ACD76D80}"/>
              </a:ext>
            </a:extLst>
          </p:cNvPr>
          <p:cNvSpPr/>
          <p:nvPr/>
        </p:nvSpPr>
        <p:spPr>
          <a:xfrm>
            <a:off x="5815000" y="2980000"/>
            <a:ext cx="1780000" cy="360000"/>
          </a:xfrm>
          <a:prstGeom prst="roundRect">
            <a:avLst>
              <a:gd name="adj" fmla="val 50000"/>
            </a:avLst>
          </a:prstGeom>
          <a:solidFill>
            <a:srgbClr val="F0E9F8"/>
          </a:solidFill>
          <a:ln w="12700">
            <a:solidFill>
              <a:srgbClr val="5B2E91"/>
            </a:solidFill>
          </a:ln>
        </p:spPr>
        <p:txBody>
          <a:bodyPr lIns="0" tIns="0" rIns="0" bIns="0" anchor="ctr"/>
          <a:lstStyle/>
          <a:p>
            <a:pPr algn="ctr"/>
            <a:r>
              <a:rPr lang="en-US" sz="1800" b="1">
                <a:solidFill>
                  <a:srgbClr val="5B2E91"/>
                </a:solidFill>
              </a:rPr>
              <a:t>Claude Pro</a:t>
            </a:r>
          </a:p>
        </p:txBody>
      </p:sp>
      <p:sp>
        <p:nvSpPr>
          <p:cNvPr id="32" name="cell">
            <a:extLst>
              <a:ext uri="{FF2B5EF4-FFF2-40B4-BE49-F238E27FC236}">
                <a16:creationId xmlns:a16="http://schemas.microsoft.com/office/drawing/2014/main" id="{5CA4BBE5-CB5F-BDF1-D91D-0CFFDD2D0A70}"/>
              </a:ext>
            </a:extLst>
          </p:cNvPr>
          <p:cNvSpPr/>
          <p:nvPr/>
        </p:nvSpPr>
        <p:spPr>
          <a:xfrm>
            <a:off x="7990000" y="2840000"/>
            <a:ext cx="3742000" cy="640000"/>
          </a:xfrm>
          <a:prstGeom prst="roundRect">
            <a:avLst>
              <a:gd name="adj" fmla="val 9000"/>
            </a:avLst>
          </a:prstGeom>
          <a:solidFill>
            <a:srgbClr val="F7F3FC"/>
          </a:solidFill>
          <a:ln w="12700">
            <a:solidFill>
              <a:srgbClr val="D9CBEF"/>
            </a:solidFill>
          </a:ln>
          <a:effectLst>
            <a:outerShdw blurRad="80000" dist="30000" dir="5400000" rotWithShape="0">
              <a:srgbClr val="5B2E91">
                <a:alpha val="12000"/>
              </a:srgbClr>
            </a:outerShdw>
          </a:effectLst>
        </p:spPr>
        <p:txBody>
          <a:bodyPr/>
          <a:lstStyle/>
          <a:p>
            <a:endParaRPr lang="en-US"/>
          </a:p>
        </p:txBody>
      </p:sp>
      <p:sp>
        <p:nvSpPr>
          <p:cNvPr id="33" name="tx">
            <a:extLst>
              <a:ext uri="{FF2B5EF4-FFF2-40B4-BE49-F238E27FC236}">
                <a16:creationId xmlns:a16="http://schemas.microsoft.com/office/drawing/2014/main" id="{801FA7FA-A1BB-1708-DEFA-77760CF5B3B3}"/>
              </a:ext>
            </a:extLst>
          </p:cNvPr>
          <p:cNvSpPr txBox="1"/>
          <p:nvPr/>
        </p:nvSpPr>
        <p:spPr>
          <a:xfrm>
            <a:off x="7990000" y="2840000"/>
            <a:ext cx="3742000" cy="640000"/>
          </a:xfrm>
          <a:prstGeom prst="rect">
            <a:avLst/>
          </a:prstGeom>
        </p:spPr>
        <p:txBody>
          <a:bodyPr wrap="square" lIns="54000" tIns="18000" rIns="54000" bIns="18000" anchor="ctr"/>
          <a:lstStyle/>
          <a:p>
            <a:pPr algn="ctr"/>
            <a:r>
              <a:rPr lang="en-US" sz="1800">
                <a:solidFill>
                  <a:srgbClr val="5B2E91"/>
                </a:solidFill>
              </a:rPr>
              <a:t>Upgrade if you write a lot</a:t>
            </a:r>
          </a:p>
        </p:txBody>
      </p:sp>
      <p:sp>
        <p:nvSpPr>
          <p:cNvPr id="34" name="cell">
            <a:extLst>
              <a:ext uri="{FF2B5EF4-FFF2-40B4-BE49-F238E27FC236}">
                <a16:creationId xmlns:a16="http://schemas.microsoft.com/office/drawing/2014/main" id="{5FD62DE2-01B4-2C82-2132-F05735A82902}"/>
              </a:ext>
            </a:extLst>
          </p:cNvPr>
          <p:cNvSpPr/>
          <p:nvPr/>
        </p:nvSpPr>
        <p:spPr>
          <a:xfrm>
            <a:off x="460000" y="3540000"/>
            <a:ext cx="2550000" cy="640000"/>
          </a:xfrm>
          <a:prstGeom prst="roundRect">
            <a:avLst>
              <a:gd name="adj" fmla="val 9000"/>
            </a:avLst>
          </a:prstGeom>
          <a:solidFill>
            <a:srgbClr val="FFFFFF"/>
          </a:solidFill>
          <a:ln w="12700">
            <a:solidFill>
              <a:srgbClr val="D9CBEF"/>
            </a:solidFill>
          </a:ln>
          <a:effectLst>
            <a:outerShdw blurRad="80000" dist="30000" dir="5400000" rotWithShape="0">
              <a:srgbClr val="5B2E91">
                <a:alpha val="12000"/>
              </a:srgbClr>
            </a:outerShdw>
          </a:effectLst>
        </p:spPr>
        <p:txBody>
          <a:bodyPr/>
          <a:lstStyle/>
          <a:p>
            <a:endParaRPr lang="en-US"/>
          </a:p>
        </p:txBody>
      </p:sp>
      <p:sp>
        <p:nvSpPr>
          <p:cNvPr id="35" name="chip">
            <a:extLst>
              <a:ext uri="{FF2B5EF4-FFF2-40B4-BE49-F238E27FC236}">
                <a16:creationId xmlns:a16="http://schemas.microsoft.com/office/drawing/2014/main" id="{DD0F5C85-CB8E-8FC9-05AD-FFAF72E12D81}"/>
              </a:ext>
            </a:extLst>
          </p:cNvPr>
          <p:cNvSpPr/>
          <p:nvPr/>
        </p:nvSpPr>
        <p:spPr>
          <a:xfrm>
            <a:off x="610000" y="3690000"/>
            <a:ext cx="340000" cy="340000"/>
          </a:xfrm>
          <a:prstGeom prst="roundRect">
            <a:avLst>
              <a:gd name="adj" fmla="val 26000"/>
            </a:avLst>
          </a:prstGeom>
          <a:solidFill>
            <a:srgbClr val="2E6BE6"/>
          </a:solidFill>
          <a:ln>
            <a:noFill/>
          </a:ln>
        </p:spPr>
        <p:txBody>
          <a:bodyPr/>
          <a:lstStyle/>
          <a:p>
            <a:endParaRPr lang="en-US"/>
          </a:p>
        </p:txBody>
      </p:sp>
      <p:sp>
        <p:nvSpPr>
          <p:cNvPr id="36" name="tx">
            <a:extLst>
              <a:ext uri="{FF2B5EF4-FFF2-40B4-BE49-F238E27FC236}">
                <a16:creationId xmlns:a16="http://schemas.microsoft.com/office/drawing/2014/main" id="{8B5AD7CC-DE59-9892-764D-CBA1C96858C2}"/>
              </a:ext>
            </a:extLst>
          </p:cNvPr>
          <p:cNvSpPr txBox="1"/>
          <p:nvPr/>
        </p:nvSpPr>
        <p:spPr>
          <a:xfrm>
            <a:off x="1020000" y="3540000"/>
            <a:ext cx="1930000" cy="640000"/>
          </a:xfrm>
          <a:prstGeom prst="rect">
            <a:avLst/>
          </a:prstGeom>
        </p:spPr>
        <p:txBody>
          <a:bodyPr wrap="square" lIns="0" tIns="18000" rIns="20000" bIns="18000" anchor="ctr"/>
          <a:lstStyle/>
          <a:p>
            <a:pPr algn="l"/>
            <a:r>
              <a:rPr lang="en-US" sz="1800" b="1">
                <a:solidFill>
                  <a:srgbClr val="0E2841"/>
                </a:solidFill>
              </a:rPr>
              <a:t>Microsoft Copilot</a:t>
            </a:r>
          </a:p>
        </p:txBody>
      </p:sp>
      <p:sp>
        <p:nvSpPr>
          <p:cNvPr id="37" name="cell">
            <a:extLst>
              <a:ext uri="{FF2B5EF4-FFF2-40B4-BE49-F238E27FC236}">
                <a16:creationId xmlns:a16="http://schemas.microsoft.com/office/drawing/2014/main" id="{A6476484-D54B-E8E9-3B24-E90C8032959E}"/>
              </a:ext>
            </a:extLst>
          </p:cNvPr>
          <p:cNvSpPr/>
          <p:nvPr/>
        </p:nvSpPr>
        <p:spPr>
          <a:xfrm>
            <a:off x="3170000" y="3540000"/>
            <a:ext cx="2250000" cy="640000"/>
          </a:xfrm>
          <a:prstGeom prst="roundRect">
            <a:avLst>
              <a:gd name="adj" fmla="val 9000"/>
            </a:avLst>
          </a:prstGeom>
          <a:solidFill>
            <a:srgbClr val="FFFFFF"/>
          </a:solidFill>
          <a:ln w="12700">
            <a:solidFill>
              <a:srgbClr val="D9CBEF"/>
            </a:solidFill>
          </a:ln>
          <a:effectLst>
            <a:outerShdw blurRad="80000" dist="30000" dir="5400000" rotWithShape="0">
              <a:srgbClr val="5B2E91">
                <a:alpha val="12000"/>
              </a:srgbClr>
            </a:outerShdw>
          </a:effectLst>
        </p:spPr>
        <p:txBody>
          <a:bodyPr/>
          <a:lstStyle/>
          <a:p>
            <a:endParaRPr lang="en-US"/>
          </a:p>
        </p:txBody>
      </p:sp>
      <p:sp>
        <p:nvSpPr>
          <p:cNvPr id="38" name="check">
            <a:extLst>
              <a:ext uri="{FF2B5EF4-FFF2-40B4-BE49-F238E27FC236}">
                <a16:creationId xmlns:a16="http://schemas.microsoft.com/office/drawing/2014/main" id="{0053F0C6-4B1C-8472-2AA7-6D4521ED9B9A}"/>
              </a:ext>
            </a:extLst>
          </p:cNvPr>
          <p:cNvSpPr/>
          <p:nvPr/>
        </p:nvSpPr>
        <p:spPr>
          <a:xfrm>
            <a:off x="4125000" y="3690000"/>
            <a:ext cx="340000" cy="340000"/>
          </a:xfrm>
          <a:prstGeom prst="ellipse">
            <a:avLst/>
          </a:prstGeom>
          <a:solidFill>
            <a:srgbClr val="2E9E5B"/>
          </a:solidFill>
          <a:ln>
            <a:noFill/>
          </a:ln>
        </p:spPr>
        <p:txBody>
          <a:bodyPr lIns="0" tIns="0" rIns="0" bIns="0" anchor="ctr"/>
          <a:lstStyle/>
          <a:p>
            <a:pPr algn="ctr"/>
            <a:r>
              <a:rPr lang="en-US" sz="1800" b="1">
                <a:solidFill>
                  <a:srgbClr val="FFFFFF"/>
                </a:solidFill>
              </a:rPr>
              <a:t>✓</a:t>
            </a:r>
          </a:p>
        </p:txBody>
      </p:sp>
      <p:sp>
        <p:nvSpPr>
          <p:cNvPr id="39" name="cell">
            <a:extLst>
              <a:ext uri="{FF2B5EF4-FFF2-40B4-BE49-F238E27FC236}">
                <a16:creationId xmlns:a16="http://schemas.microsoft.com/office/drawing/2014/main" id="{A773F893-9D38-AD37-10EE-9B91146D1290}"/>
              </a:ext>
            </a:extLst>
          </p:cNvPr>
          <p:cNvSpPr/>
          <p:nvPr/>
        </p:nvSpPr>
        <p:spPr>
          <a:xfrm>
            <a:off x="5580000" y="3540000"/>
            <a:ext cx="2250000" cy="640000"/>
          </a:xfrm>
          <a:prstGeom prst="roundRect">
            <a:avLst>
              <a:gd name="adj" fmla="val 9000"/>
            </a:avLst>
          </a:prstGeom>
          <a:solidFill>
            <a:srgbClr val="FFFFFF"/>
          </a:solidFill>
          <a:ln w="12700">
            <a:solidFill>
              <a:srgbClr val="D9CBEF"/>
            </a:solidFill>
          </a:ln>
          <a:effectLst>
            <a:outerShdw blurRad="80000" dist="30000" dir="5400000" rotWithShape="0">
              <a:srgbClr val="5B2E91">
                <a:alpha val="12000"/>
              </a:srgbClr>
            </a:outerShdw>
          </a:effectLst>
        </p:spPr>
        <p:txBody>
          <a:bodyPr/>
          <a:lstStyle/>
          <a:p>
            <a:endParaRPr lang="en-US"/>
          </a:p>
        </p:txBody>
      </p:sp>
      <p:sp>
        <p:nvSpPr>
          <p:cNvPr id="40" name="pill">
            <a:extLst>
              <a:ext uri="{FF2B5EF4-FFF2-40B4-BE49-F238E27FC236}">
                <a16:creationId xmlns:a16="http://schemas.microsoft.com/office/drawing/2014/main" id="{6860020E-55AC-BC24-525F-4AC95CAA2EAB}"/>
              </a:ext>
            </a:extLst>
          </p:cNvPr>
          <p:cNvSpPr/>
          <p:nvPr/>
        </p:nvSpPr>
        <p:spPr>
          <a:xfrm>
            <a:off x="5815000" y="3680000"/>
            <a:ext cx="1780000" cy="360000"/>
          </a:xfrm>
          <a:prstGeom prst="roundRect">
            <a:avLst>
              <a:gd name="adj" fmla="val 50000"/>
            </a:avLst>
          </a:prstGeom>
          <a:solidFill>
            <a:srgbClr val="F0E9F8"/>
          </a:solidFill>
          <a:ln w="12700">
            <a:solidFill>
              <a:srgbClr val="5B2E91"/>
            </a:solidFill>
          </a:ln>
        </p:spPr>
        <p:txBody>
          <a:bodyPr lIns="0" tIns="0" rIns="0" bIns="0" anchor="ctr"/>
          <a:lstStyle/>
          <a:p>
            <a:pPr algn="ctr"/>
            <a:r>
              <a:rPr lang="en-US" sz="1800" b="1">
                <a:solidFill>
                  <a:srgbClr val="5B2E91"/>
                </a:solidFill>
              </a:rPr>
              <a:t>Copilot Pro</a:t>
            </a:r>
          </a:p>
        </p:txBody>
      </p:sp>
      <p:sp>
        <p:nvSpPr>
          <p:cNvPr id="41" name="cell">
            <a:extLst>
              <a:ext uri="{FF2B5EF4-FFF2-40B4-BE49-F238E27FC236}">
                <a16:creationId xmlns:a16="http://schemas.microsoft.com/office/drawing/2014/main" id="{2DC76070-BAD9-38A0-4CA9-D9F6E979942F}"/>
              </a:ext>
            </a:extLst>
          </p:cNvPr>
          <p:cNvSpPr/>
          <p:nvPr/>
        </p:nvSpPr>
        <p:spPr>
          <a:xfrm>
            <a:off x="7990000" y="3540000"/>
            <a:ext cx="3742000" cy="640000"/>
          </a:xfrm>
          <a:prstGeom prst="roundRect">
            <a:avLst>
              <a:gd name="adj" fmla="val 9000"/>
            </a:avLst>
          </a:prstGeom>
          <a:solidFill>
            <a:srgbClr val="F7F3FC"/>
          </a:solidFill>
          <a:ln w="12700">
            <a:solidFill>
              <a:srgbClr val="D9CBEF"/>
            </a:solidFill>
          </a:ln>
          <a:effectLst>
            <a:outerShdw blurRad="80000" dist="30000" dir="5400000" rotWithShape="0">
              <a:srgbClr val="5B2E91">
                <a:alpha val="12000"/>
              </a:srgbClr>
            </a:outerShdw>
          </a:effectLst>
        </p:spPr>
        <p:txBody>
          <a:bodyPr/>
          <a:lstStyle/>
          <a:p>
            <a:endParaRPr lang="en-US"/>
          </a:p>
        </p:txBody>
      </p:sp>
      <p:sp>
        <p:nvSpPr>
          <p:cNvPr id="42" name="tx">
            <a:extLst>
              <a:ext uri="{FF2B5EF4-FFF2-40B4-BE49-F238E27FC236}">
                <a16:creationId xmlns:a16="http://schemas.microsoft.com/office/drawing/2014/main" id="{4EBD67B9-1254-4A7B-FDE8-AE49873407EE}"/>
              </a:ext>
            </a:extLst>
          </p:cNvPr>
          <p:cNvSpPr txBox="1"/>
          <p:nvPr/>
        </p:nvSpPr>
        <p:spPr>
          <a:xfrm>
            <a:off x="7990000" y="3540000"/>
            <a:ext cx="3742000" cy="640000"/>
          </a:xfrm>
          <a:prstGeom prst="rect">
            <a:avLst/>
          </a:prstGeom>
        </p:spPr>
        <p:txBody>
          <a:bodyPr wrap="square" lIns="54000" tIns="18000" rIns="54000" bIns="18000" anchor="ctr"/>
          <a:lstStyle/>
          <a:p>
            <a:pPr algn="ctr"/>
            <a:r>
              <a:rPr lang="en-US" sz="1800">
                <a:solidFill>
                  <a:srgbClr val="5B2E91"/>
                </a:solidFill>
              </a:rPr>
              <a:t>Best if your organization already uses Microsoft 365</a:t>
            </a:r>
          </a:p>
        </p:txBody>
      </p:sp>
      <p:sp>
        <p:nvSpPr>
          <p:cNvPr id="43" name="cell">
            <a:extLst>
              <a:ext uri="{FF2B5EF4-FFF2-40B4-BE49-F238E27FC236}">
                <a16:creationId xmlns:a16="http://schemas.microsoft.com/office/drawing/2014/main" id="{A1DC2D93-F06C-46EE-B618-44BE35E0B11B}"/>
              </a:ext>
            </a:extLst>
          </p:cNvPr>
          <p:cNvSpPr/>
          <p:nvPr/>
        </p:nvSpPr>
        <p:spPr>
          <a:xfrm>
            <a:off x="460000" y="4240000"/>
            <a:ext cx="2550000" cy="640000"/>
          </a:xfrm>
          <a:prstGeom prst="roundRect">
            <a:avLst>
              <a:gd name="adj" fmla="val 9000"/>
            </a:avLst>
          </a:prstGeom>
          <a:solidFill>
            <a:srgbClr val="FFFFFF"/>
          </a:solidFill>
          <a:ln w="12700">
            <a:solidFill>
              <a:srgbClr val="D9CBEF"/>
            </a:solidFill>
          </a:ln>
          <a:effectLst>
            <a:outerShdw blurRad="80000" dist="30000" dir="5400000" rotWithShape="0">
              <a:srgbClr val="5B2E91">
                <a:alpha val="12000"/>
              </a:srgbClr>
            </a:outerShdw>
          </a:effectLst>
        </p:spPr>
        <p:txBody>
          <a:bodyPr/>
          <a:lstStyle/>
          <a:p>
            <a:endParaRPr lang="en-US"/>
          </a:p>
        </p:txBody>
      </p:sp>
      <p:sp>
        <p:nvSpPr>
          <p:cNvPr id="44" name="chip">
            <a:extLst>
              <a:ext uri="{FF2B5EF4-FFF2-40B4-BE49-F238E27FC236}">
                <a16:creationId xmlns:a16="http://schemas.microsoft.com/office/drawing/2014/main" id="{72E56916-B0EF-FD56-E455-6091088BDD2F}"/>
              </a:ext>
            </a:extLst>
          </p:cNvPr>
          <p:cNvSpPr/>
          <p:nvPr/>
        </p:nvSpPr>
        <p:spPr>
          <a:xfrm>
            <a:off x="610000" y="4390000"/>
            <a:ext cx="340000" cy="340000"/>
          </a:xfrm>
          <a:prstGeom prst="roundRect">
            <a:avLst>
              <a:gd name="adj" fmla="val 26000"/>
            </a:avLst>
          </a:prstGeom>
          <a:solidFill>
            <a:srgbClr val="00C4CC"/>
          </a:solidFill>
          <a:ln>
            <a:noFill/>
          </a:ln>
        </p:spPr>
        <p:txBody>
          <a:bodyPr/>
          <a:lstStyle/>
          <a:p>
            <a:endParaRPr lang="en-US"/>
          </a:p>
        </p:txBody>
      </p:sp>
      <p:sp>
        <p:nvSpPr>
          <p:cNvPr id="45" name="tx">
            <a:extLst>
              <a:ext uri="{FF2B5EF4-FFF2-40B4-BE49-F238E27FC236}">
                <a16:creationId xmlns:a16="http://schemas.microsoft.com/office/drawing/2014/main" id="{C0725330-2E93-91B6-02A8-10DC7129B5B2}"/>
              </a:ext>
            </a:extLst>
          </p:cNvPr>
          <p:cNvSpPr txBox="1"/>
          <p:nvPr/>
        </p:nvSpPr>
        <p:spPr>
          <a:xfrm>
            <a:off x="1020000" y="4240000"/>
            <a:ext cx="1930000" cy="640000"/>
          </a:xfrm>
          <a:prstGeom prst="rect">
            <a:avLst/>
          </a:prstGeom>
        </p:spPr>
        <p:txBody>
          <a:bodyPr wrap="square" lIns="0" tIns="18000" rIns="20000" bIns="18000" anchor="ctr"/>
          <a:lstStyle/>
          <a:p>
            <a:pPr algn="l"/>
            <a:r>
              <a:rPr lang="en-US" sz="1800" b="1">
                <a:solidFill>
                  <a:srgbClr val="0E2841"/>
                </a:solidFill>
              </a:rPr>
              <a:t>Canva</a:t>
            </a:r>
          </a:p>
        </p:txBody>
      </p:sp>
      <p:sp>
        <p:nvSpPr>
          <p:cNvPr id="46" name="cell">
            <a:extLst>
              <a:ext uri="{FF2B5EF4-FFF2-40B4-BE49-F238E27FC236}">
                <a16:creationId xmlns:a16="http://schemas.microsoft.com/office/drawing/2014/main" id="{06FA2D6F-C0E0-FE9B-9239-EDF0813BFA77}"/>
              </a:ext>
            </a:extLst>
          </p:cNvPr>
          <p:cNvSpPr/>
          <p:nvPr/>
        </p:nvSpPr>
        <p:spPr>
          <a:xfrm>
            <a:off x="3170000" y="4240000"/>
            <a:ext cx="2250000" cy="640000"/>
          </a:xfrm>
          <a:prstGeom prst="roundRect">
            <a:avLst>
              <a:gd name="adj" fmla="val 9000"/>
            </a:avLst>
          </a:prstGeom>
          <a:solidFill>
            <a:srgbClr val="FFFFFF"/>
          </a:solidFill>
          <a:ln w="12700">
            <a:solidFill>
              <a:srgbClr val="D9CBEF"/>
            </a:solidFill>
          </a:ln>
          <a:effectLst>
            <a:outerShdw blurRad="80000" dist="30000" dir="5400000" rotWithShape="0">
              <a:srgbClr val="5B2E91">
                <a:alpha val="12000"/>
              </a:srgbClr>
            </a:outerShdw>
          </a:effectLst>
        </p:spPr>
        <p:txBody>
          <a:bodyPr/>
          <a:lstStyle/>
          <a:p>
            <a:endParaRPr lang="en-US"/>
          </a:p>
        </p:txBody>
      </p:sp>
      <p:sp>
        <p:nvSpPr>
          <p:cNvPr id="47" name="check">
            <a:extLst>
              <a:ext uri="{FF2B5EF4-FFF2-40B4-BE49-F238E27FC236}">
                <a16:creationId xmlns:a16="http://schemas.microsoft.com/office/drawing/2014/main" id="{954742CE-B6CF-B385-0ED6-B512FB81756B}"/>
              </a:ext>
            </a:extLst>
          </p:cNvPr>
          <p:cNvSpPr/>
          <p:nvPr/>
        </p:nvSpPr>
        <p:spPr>
          <a:xfrm>
            <a:off x="4125000" y="4390000"/>
            <a:ext cx="340000" cy="340000"/>
          </a:xfrm>
          <a:prstGeom prst="ellipse">
            <a:avLst/>
          </a:prstGeom>
          <a:solidFill>
            <a:srgbClr val="2E9E5B"/>
          </a:solidFill>
          <a:ln>
            <a:noFill/>
          </a:ln>
        </p:spPr>
        <p:txBody>
          <a:bodyPr lIns="0" tIns="0" rIns="0" bIns="0" anchor="ctr"/>
          <a:lstStyle/>
          <a:p>
            <a:pPr algn="ctr"/>
            <a:r>
              <a:rPr lang="en-US" sz="1800" b="1">
                <a:solidFill>
                  <a:srgbClr val="FFFFFF"/>
                </a:solidFill>
              </a:rPr>
              <a:t>✓</a:t>
            </a:r>
          </a:p>
        </p:txBody>
      </p:sp>
      <p:sp>
        <p:nvSpPr>
          <p:cNvPr id="48" name="cell">
            <a:extLst>
              <a:ext uri="{FF2B5EF4-FFF2-40B4-BE49-F238E27FC236}">
                <a16:creationId xmlns:a16="http://schemas.microsoft.com/office/drawing/2014/main" id="{14ED7B64-9C94-DDB5-331A-65E2D69E0DD8}"/>
              </a:ext>
            </a:extLst>
          </p:cNvPr>
          <p:cNvSpPr/>
          <p:nvPr/>
        </p:nvSpPr>
        <p:spPr>
          <a:xfrm>
            <a:off x="5580000" y="4240000"/>
            <a:ext cx="2250000" cy="640000"/>
          </a:xfrm>
          <a:prstGeom prst="roundRect">
            <a:avLst>
              <a:gd name="adj" fmla="val 9000"/>
            </a:avLst>
          </a:prstGeom>
          <a:solidFill>
            <a:srgbClr val="FFFFFF"/>
          </a:solidFill>
          <a:ln w="12700">
            <a:solidFill>
              <a:srgbClr val="D9CBEF"/>
            </a:solidFill>
          </a:ln>
          <a:effectLst>
            <a:outerShdw blurRad="80000" dist="30000" dir="5400000" rotWithShape="0">
              <a:srgbClr val="5B2E91">
                <a:alpha val="12000"/>
              </a:srgbClr>
            </a:outerShdw>
          </a:effectLst>
        </p:spPr>
        <p:txBody>
          <a:bodyPr/>
          <a:lstStyle/>
          <a:p>
            <a:endParaRPr lang="en-US"/>
          </a:p>
        </p:txBody>
      </p:sp>
      <p:sp>
        <p:nvSpPr>
          <p:cNvPr id="49" name="pill">
            <a:extLst>
              <a:ext uri="{FF2B5EF4-FFF2-40B4-BE49-F238E27FC236}">
                <a16:creationId xmlns:a16="http://schemas.microsoft.com/office/drawing/2014/main" id="{34D3C0D2-ABDD-BBF1-3F0D-B5027A836F2B}"/>
              </a:ext>
            </a:extLst>
          </p:cNvPr>
          <p:cNvSpPr/>
          <p:nvPr/>
        </p:nvSpPr>
        <p:spPr>
          <a:xfrm>
            <a:off x="5815000" y="4380000"/>
            <a:ext cx="1780000" cy="360000"/>
          </a:xfrm>
          <a:prstGeom prst="roundRect">
            <a:avLst>
              <a:gd name="adj" fmla="val 50000"/>
            </a:avLst>
          </a:prstGeom>
          <a:solidFill>
            <a:srgbClr val="F0E9F8"/>
          </a:solidFill>
          <a:ln w="12700">
            <a:solidFill>
              <a:srgbClr val="5B2E91"/>
            </a:solidFill>
          </a:ln>
        </p:spPr>
        <p:txBody>
          <a:bodyPr lIns="0" tIns="0" rIns="0" bIns="0" anchor="ctr"/>
          <a:lstStyle/>
          <a:p>
            <a:pPr algn="ctr"/>
            <a:r>
              <a:rPr lang="en-US" sz="1800" b="1">
                <a:solidFill>
                  <a:srgbClr val="5B2E91"/>
                </a:solidFill>
              </a:rPr>
              <a:t>Canva Pro</a:t>
            </a:r>
          </a:p>
        </p:txBody>
      </p:sp>
      <p:sp>
        <p:nvSpPr>
          <p:cNvPr id="50" name="cell">
            <a:extLst>
              <a:ext uri="{FF2B5EF4-FFF2-40B4-BE49-F238E27FC236}">
                <a16:creationId xmlns:a16="http://schemas.microsoft.com/office/drawing/2014/main" id="{EA547E36-6993-96C0-4E88-F69396416E72}"/>
              </a:ext>
            </a:extLst>
          </p:cNvPr>
          <p:cNvSpPr/>
          <p:nvPr/>
        </p:nvSpPr>
        <p:spPr>
          <a:xfrm>
            <a:off x="7990000" y="4240000"/>
            <a:ext cx="3742000" cy="640000"/>
          </a:xfrm>
          <a:prstGeom prst="roundRect">
            <a:avLst>
              <a:gd name="adj" fmla="val 9000"/>
            </a:avLst>
          </a:prstGeom>
          <a:solidFill>
            <a:srgbClr val="F7F3FC"/>
          </a:solidFill>
          <a:ln w="12700">
            <a:solidFill>
              <a:srgbClr val="D9CBEF"/>
            </a:solidFill>
          </a:ln>
          <a:effectLst>
            <a:outerShdw blurRad="80000" dist="30000" dir="5400000" rotWithShape="0">
              <a:srgbClr val="5B2E91">
                <a:alpha val="12000"/>
              </a:srgbClr>
            </a:outerShdw>
          </a:effectLst>
        </p:spPr>
        <p:txBody>
          <a:bodyPr/>
          <a:lstStyle/>
          <a:p>
            <a:endParaRPr lang="en-US"/>
          </a:p>
        </p:txBody>
      </p:sp>
      <p:sp>
        <p:nvSpPr>
          <p:cNvPr id="51" name="tx">
            <a:extLst>
              <a:ext uri="{FF2B5EF4-FFF2-40B4-BE49-F238E27FC236}">
                <a16:creationId xmlns:a16="http://schemas.microsoft.com/office/drawing/2014/main" id="{2D589018-124D-42F3-AF6D-E14CD2BED967}"/>
              </a:ext>
            </a:extLst>
          </p:cNvPr>
          <p:cNvSpPr txBox="1"/>
          <p:nvPr/>
        </p:nvSpPr>
        <p:spPr>
          <a:xfrm>
            <a:off x="7990000" y="4240000"/>
            <a:ext cx="3742000" cy="640000"/>
          </a:xfrm>
          <a:prstGeom prst="rect">
            <a:avLst/>
          </a:prstGeom>
        </p:spPr>
        <p:txBody>
          <a:bodyPr wrap="square" lIns="54000" tIns="18000" rIns="54000" bIns="18000" anchor="ctr"/>
          <a:lstStyle/>
          <a:p>
            <a:pPr algn="ctr"/>
            <a:r>
              <a:rPr lang="en-US" sz="1800">
                <a:solidFill>
                  <a:srgbClr val="5B2E91"/>
                </a:solidFill>
              </a:rPr>
              <a:t>Upgrade only if you create visuals regularly</a:t>
            </a:r>
          </a:p>
        </p:txBody>
      </p:sp>
      <p:sp>
        <p:nvSpPr>
          <p:cNvPr id="52" name="Callout">
            <a:extLst>
              <a:ext uri="{FF2B5EF4-FFF2-40B4-BE49-F238E27FC236}">
                <a16:creationId xmlns:a16="http://schemas.microsoft.com/office/drawing/2014/main" id="{68001A9A-6916-4DA2-C494-F3B0C1B37F08}"/>
              </a:ext>
            </a:extLst>
          </p:cNvPr>
          <p:cNvSpPr/>
          <p:nvPr/>
        </p:nvSpPr>
        <p:spPr>
          <a:xfrm>
            <a:off x="760000" y="5170000"/>
            <a:ext cx="10672000" cy="1010000"/>
          </a:xfrm>
          <a:prstGeom prst="roundRect">
            <a:avLst>
              <a:gd name="adj" fmla="val 8000"/>
            </a:avLst>
          </a:prstGeom>
          <a:solidFill>
            <a:srgbClr val="FDEEE3"/>
          </a:solidFill>
          <a:ln w="19050">
            <a:solidFill>
              <a:srgbClr val="E97132"/>
            </a:solidFill>
          </a:ln>
        </p:spPr>
        <p:txBody>
          <a:bodyPr lIns="200000" rIns="200000" anchor="ctr"/>
          <a:lstStyle/>
          <a:p>
            <a:pPr algn="ctr"/>
            <a:r>
              <a:rPr lang="en-US" sz="1800"/>
              <a:t>Typical paid plans are about $20/month (USD). Microsoft Copilot pricing varies depending on your Microsoft 365 subscription.</a:t>
            </a:r>
            <a:endParaRPr lang="en-US" sz="1800" b="1" i="1">
              <a:solidFill>
                <a:srgbClr val="5B2E91"/>
              </a:solidFill>
            </a:endParaRPr>
          </a:p>
        </p:txBody>
      </p:sp>
      <p:sp>
        <p:nvSpPr>
          <p:cNvPr id="53" name="Title">
            <a:extLst>
              <a:ext uri="{FF2B5EF4-FFF2-40B4-BE49-F238E27FC236}">
                <a16:creationId xmlns:a16="http://schemas.microsoft.com/office/drawing/2014/main" id="{B34A5144-6A87-36E7-B8D6-978F59F75FBA}"/>
              </a:ext>
            </a:extLst>
          </p:cNvPr>
          <p:cNvSpPr txBox="1">
            <a:spLocks/>
          </p:cNvSpPr>
          <p:nvPr/>
        </p:nvSpPr>
        <p:spPr>
          <a:xfrm>
            <a:off x="262126" y="189323"/>
            <a:ext cx="11667743" cy="887927"/>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100" b="1" dirty="0">
                <a:latin typeface="Aptos" panose="020B0004020202020204" pitchFamily="34" charset="0"/>
              </a:rPr>
              <a:t>Do You Need to Pay for AI?</a:t>
            </a:r>
          </a:p>
        </p:txBody>
      </p:sp>
    </p:spTree>
    <p:extLst>
      <p:ext uri="{BB962C8B-B14F-4D97-AF65-F5344CB8AC3E}">
        <p14:creationId xmlns:p14="http://schemas.microsoft.com/office/powerpoint/2010/main" val="16281303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a:extLst>
            <a:ext uri="{FF2B5EF4-FFF2-40B4-BE49-F238E27FC236}">
              <a16:creationId xmlns:a16="http://schemas.microsoft.com/office/drawing/2014/main" id="{EDC60D49-838F-7C2E-C45A-6034DA9E1D29}"/>
            </a:ext>
          </a:extLst>
        </p:cNvPr>
        <p:cNvGrpSpPr/>
        <p:nvPr/>
      </p:nvGrpSpPr>
      <p:grpSpPr>
        <a:xfrm>
          <a:off x="0" y="0"/>
          <a:ext cx="0" cy="0"/>
          <a:chOff x="0" y="0"/>
          <a:chExt cx="0" cy="0"/>
        </a:xfrm>
      </p:grpSpPr>
      <p:sp>
        <p:nvSpPr>
          <p:cNvPr id="7" name="hdr">
            <a:extLst>
              <a:ext uri="{FF2B5EF4-FFF2-40B4-BE49-F238E27FC236}">
                <a16:creationId xmlns:a16="http://schemas.microsoft.com/office/drawing/2014/main" id="{0DAB650B-AF1D-FD24-5FFC-F88B7F587151}"/>
              </a:ext>
            </a:extLst>
          </p:cNvPr>
          <p:cNvSpPr/>
          <p:nvPr/>
        </p:nvSpPr>
        <p:spPr>
          <a:xfrm>
            <a:off x="460000" y="1360000"/>
            <a:ext cx="5480000" cy="520000"/>
          </a:xfrm>
          <a:prstGeom prst="roundRect">
            <a:avLst>
              <a:gd name="adj" fmla="val 10000"/>
            </a:avLst>
          </a:prstGeom>
          <a:solidFill>
            <a:srgbClr val="C0453B"/>
          </a:solidFill>
          <a:ln>
            <a:noFill/>
          </a:ln>
        </p:spPr>
        <p:txBody>
          <a:bodyPr anchor="ctr"/>
          <a:lstStyle/>
          <a:p>
            <a:pPr algn="ctr"/>
            <a:r>
              <a:rPr lang="en-US" sz="2400" b="1" dirty="0">
                <a:solidFill>
                  <a:srgbClr val="FFFFFF"/>
                </a:solidFill>
              </a:rPr>
              <a:t>Don’t Use AI To</a:t>
            </a:r>
          </a:p>
        </p:txBody>
      </p:sp>
      <p:sp>
        <p:nvSpPr>
          <p:cNvPr id="8" name="hdr">
            <a:extLst>
              <a:ext uri="{FF2B5EF4-FFF2-40B4-BE49-F238E27FC236}">
                <a16:creationId xmlns:a16="http://schemas.microsoft.com/office/drawing/2014/main" id="{CD7F8E4B-9EA1-D9C9-ADEA-9AC04773BDCB}"/>
              </a:ext>
            </a:extLst>
          </p:cNvPr>
          <p:cNvSpPr/>
          <p:nvPr/>
        </p:nvSpPr>
        <p:spPr>
          <a:xfrm>
            <a:off x="6252000" y="1360000"/>
            <a:ext cx="5480000" cy="520000"/>
          </a:xfrm>
          <a:prstGeom prst="roundRect">
            <a:avLst>
              <a:gd name="adj" fmla="val 10000"/>
            </a:avLst>
          </a:prstGeom>
          <a:solidFill>
            <a:srgbClr val="2E9E5B"/>
          </a:solidFill>
          <a:ln>
            <a:noFill/>
          </a:ln>
        </p:spPr>
        <p:txBody>
          <a:bodyPr anchor="ctr"/>
          <a:lstStyle/>
          <a:p>
            <a:pPr algn="ctr"/>
            <a:r>
              <a:rPr lang="en-US" sz="2400" b="1">
                <a:solidFill>
                  <a:srgbClr val="FFFFFF"/>
                </a:solidFill>
              </a:rPr>
              <a:t>Use AI To</a:t>
            </a:r>
          </a:p>
        </p:txBody>
      </p:sp>
      <p:sp>
        <p:nvSpPr>
          <p:cNvPr id="9" name="cell">
            <a:extLst>
              <a:ext uri="{FF2B5EF4-FFF2-40B4-BE49-F238E27FC236}">
                <a16:creationId xmlns:a16="http://schemas.microsoft.com/office/drawing/2014/main" id="{194A8B95-7C59-7610-6F63-D89A354ADBB2}"/>
              </a:ext>
            </a:extLst>
          </p:cNvPr>
          <p:cNvSpPr/>
          <p:nvPr/>
        </p:nvSpPr>
        <p:spPr>
          <a:xfrm>
            <a:off x="460000" y="1980000"/>
            <a:ext cx="5480000" cy="520000"/>
          </a:xfrm>
          <a:prstGeom prst="roundRect">
            <a:avLst>
              <a:gd name="adj" fmla="val 12000"/>
            </a:avLst>
          </a:prstGeom>
          <a:solidFill>
            <a:srgbClr val="FBEDEA"/>
          </a:solidFill>
          <a:ln w="12700">
            <a:solidFill>
              <a:srgbClr val="EBC5BF"/>
            </a:solidFill>
          </a:ln>
          <a:effectLst>
            <a:outerShdw blurRad="80000" dist="30000" dir="5400000" rotWithShape="0">
              <a:srgbClr val="5B2E91">
                <a:alpha val="10000"/>
              </a:srgbClr>
            </a:outerShdw>
          </a:effectLst>
        </p:spPr>
        <p:txBody>
          <a:bodyPr/>
          <a:lstStyle/>
          <a:p>
            <a:endParaRPr lang="en-US"/>
          </a:p>
        </p:txBody>
      </p:sp>
      <p:sp>
        <p:nvSpPr>
          <p:cNvPr id="10" name="icon">
            <a:extLst>
              <a:ext uri="{FF2B5EF4-FFF2-40B4-BE49-F238E27FC236}">
                <a16:creationId xmlns:a16="http://schemas.microsoft.com/office/drawing/2014/main" id="{3BB8045E-926C-ED8B-8F75-37855EB73483}"/>
              </a:ext>
            </a:extLst>
          </p:cNvPr>
          <p:cNvSpPr/>
          <p:nvPr/>
        </p:nvSpPr>
        <p:spPr>
          <a:xfrm>
            <a:off x="610000" y="2060000"/>
            <a:ext cx="360000" cy="360000"/>
          </a:xfrm>
          <a:prstGeom prst="ellipse">
            <a:avLst/>
          </a:prstGeom>
          <a:solidFill>
            <a:srgbClr val="C0453B"/>
          </a:solidFill>
          <a:ln>
            <a:noFill/>
          </a:ln>
        </p:spPr>
        <p:txBody>
          <a:bodyPr lIns="0" tIns="0" rIns="0" bIns="0" anchor="ctr"/>
          <a:lstStyle/>
          <a:p>
            <a:pPr algn="ctr"/>
            <a:r>
              <a:rPr lang="en-US" sz="1800" b="1">
                <a:solidFill>
                  <a:srgbClr val="FFFFFF"/>
                </a:solidFill>
              </a:rPr>
              <a:t>✕</a:t>
            </a:r>
          </a:p>
        </p:txBody>
      </p:sp>
      <p:sp>
        <p:nvSpPr>
          <p:cNvPr id="11" name="tx">
            <a:extLst>
              <a:ext uri="{FF2B5EF4-FFF2-40B4-BE49-F238E27FC236}">
                <a16:creationId xmlns:a16="http://schemas.microsoft.com/office/drawing/2014/main" id="{A3AD1393-5F87-E42A-EEC8-A3B1FE15A8A8}"/>
              </a:ext>
            </a:extLst>
          </p:cNvPr>
          <p:cNvSpPr txBox="1"/>
          <p:nvPr/>
        </p:nvSpPr>
        <p:spPr>
          <a:xfrm>
            <a:off x="1150000" y="1980000"/>
            <a:ext cx="4670000" cy="520000"/>
          </a:xfrm>
          <a:prstGeom prst="rect">
            <a:avLst/>
          </a:prstGeom>
        </p:spPr>
        <p:txBody>
          <a:bodyPr wrap="square" lIns="0" tIns="10000" rIns="0" bIns="10000" anchor="ctr"/>
          <a:lstStyle/>
          <a:p>
            <a:pPr algn="l"/>
            <a:r>
              <a:rPr lang="en-US" sz="1800" b="1" dirty="0">
                <a:solidFill>
                  <a:srgbClr val="0E2841"/>
                </a:solidFill>
              </a:rPr>
              <a:t>Write your material verbatim</a:t>
            </a:r>
          </a:p>
        </p:txBody>
      </p:sp>
      <p:sp>
        <p:nvSpPr>
          <p:cNvPr id="12" name="cell">
            <a:extLst>
              <a:ext uri="{FF2B5EF4-FFF2-40B4-BE49-F238E27FC236}">
                <a16:creationId xmlns:a16="http://schemas.microsoft.com/office/drawing/2014/main" id="{8576F000-5B9F-0DD0-64FD-923D554959F0}"/>
              </a:ext>
            </a:extLst>
          </p:cNvPr>
          <p:cNvSpPr/>
          <p:nvPr/>
        </p:nvSpPr>
        <p:spPr>
          <a:xfrm>
            <a:off x="460000" y="2560000"/>
            <a:ext cx="5480000" cy="520000"/>
          </a:xfrm>
          <a:prstGeom prst="roundRect">
            <a:avLst>
              <a:gd name="adj" fmla="val 12000"/>
            </a:avLst>
          </a:prstGeom>
          <a:solidFill>
            <a:srgbClr val="FBEDEA"/>
          </a:solidFill>
          <a:ln w="12700">
            <a:solidFill>
              <a:srgbClr val="EBC5BF"/>
            </a:solidFill>
          </a:ln>
          <a:effectLst>
            <a:outerShdw blurRad="80000" dist="30000" dir="5400000" rotWithShape="0">
              <a:srgbClr val="5B2E91">
                <a:alpha val="10000"/>
              </a:srgbClr>
            </a:outerShdw>
          </a:effectLst>
        </p:spPr>
        <p:txBody>
          <a:bodyPr/>
          <a:lstStyle/>
          <a:p>
            <a:endParaRPr lang="en-US"/>
          </a:p>
        </p:txBody>
      </p:sp>
      <p:sp>
        <p:nvSpPr>
          <p:cNvPr id="13" name="icon">
            <a:extLst>
              <a:ext uri="{FF2B5EF4-FFF2-40B4-BE49-F238E27FC236}">
                <a16:creationId xmlns:a16="http://schemas.microsoft.com/office/drawing/2014/main" id="{020C8FEC-BEFC-6D25-F89E-E0C7344AD4FA}"/>
              </a:ext>
            </a:extLst>
          </p:cNvPr>
          <p:cNvSpPr/>
          <p:nvPr/>
        </p:nvSpPr>
        <p:spPr>
          <a:xfrm>
            <a:off x="610000" y="2640000"/>
            <a:ext cx="360000" cy="360000"/>
          </a:xfrm>
          <a:prstGeom prst="ellipse">
            <a:avLst/>
          </a:prstGeom>
          <a:solidFill>
            <a:srgbClr val="C0453B"/>
          </a:solidFill>
          <a:ln>
            <a:noFill/>
          </a:ln>
        </p:spPr>
        <p:txBody>
          <a:bodyPr lIns="0" tIns="0" rIns="0" bIns="0" anchor="ctr"/>
          <a:lstStyle/>
          <a:p>
            <a:pPr algn="ctr"/>
            <a:r>
              <a:rPr lang="en-US" sz="1800" b="1">
                <a:solidFill>
                  <a:srgbClr val="FFFFFF"/>
                </a:solidFill>
              </a:rPr>
              <a:t>✕</a:t>
            </a:r>
          </a:p>
        </p:txBody>
      </p:sp>
      <p:sp>
        <p:nvSpPr>
          <p:cNvPr id="14" name="tx">
            <a:extLst>
              <a:ext uri="{FF2B5EF4-FFF2-40B4-BE49-F238E27FC236}">
                <a16:creationId xmlns:a16="http://schemas.microsoft.com/office/drawing/2014/main" id="{60A79A12-DDCC-7553-C5B4-A002144F92B8}"/>
              </a:ext>
            </a:extLst>
          </p:cNvPr>
          <p:cNvSpPr txBox="1"/>
          <p:nvPr/>
        </p:nvSpPr>
        <p:spPr>
          <a:xfrm>
            <a:off x="1150000" y="2560000"/>
            <a:ext cx="4670000" cy="520000"/>
          </a:xfrm>
          <a:prstGeom prst="rect">
            <a:avLst/>
          </a:prstGeom>
        </p:spPr>
        <p:txBody>
          <a:bodyPr wrap="square" lIns="0" tIns="10000" rIns="0" bIns="10000" anchor="ctr"/>
          <a:lstStyle/>
          <a:p>
            <a:pPr algn="l"/>
            <a:r>
              <a:rPr lang="en-US" sz="1800" b="1" dirty="0">
                <a:solidFill>
                  <a:srgbClr val="0E2841"/>
                </a:solidFill>
              </a:rPr>
              <a:t>Replace your thinking</a:t>
            </a:r>
          </a:p>
        </p:txBody>
      </p:sp>
      <p:sp>
        <p:nvSpPr>
          <p:cNvPr id="15" name="cell">
            <a:extLst>
              <a:ext uri="{FF2B5EF4-FFF2-40B4-BE49-F238E27FC236}">
                <a16:creationId xmlns:a16="http://schemas.microsoft.com/office/drawing/2014/main" id="{C0B95F83-86CB-D437-6E56-43A73ABBFE2A}"/>
              </a:ext>
            </a:extLst>
          </p:cNvPr>
          <p:cNvSpPr/>
          <p:nvPr/>
        </p:nvSpPr>
        <p:spPr>
          <a:xfrm>
            <a:off x="460000" y="3140000"/>
            <a:ext cx="5480000" cy="520000"/>
          </a:xfrm>
          <a:prstGeom prst="roundRect">
            <a:avLst>
              <a:gd name="adj" fmla="val 12000"/>
            </a:avLst>
          </a:prstGeom>
          <a:solidFill>
            <a:srgbClr val="FBEDEA"/>
          </a:solidFill>
          <a:ln w="12700">
            <a:solidFill>
              <a:srgbClr val="EBC5BF"/>
            </a:solidFill>
          </a:ln>
          <a:effectLst>
            <a:outerShdw blurRad="80000" dist="30000" dir="5400000" rotWithShape="0">
              <a:srgbClr val="5B2E91">
                <a:alpha val="10000"/>
              </a:srgbClr>
            </a:outerShdw>
          </a:effectLst>
        </p:spPr>
        <p:txBody>
          <a:bodyPr/>
          <a:lstStyle/>
          <a:p>
            <a:endParaRPr lang="en-US"/>
          </a:p>
        </p:txBody>
      </p:sp>
      <p:sp>
        <p:nvSpPr>
          <p:cNvPr id="16" name="icon">
            <a:extLst>
              <a:ext uri="{FF2B5EF4-FFF2-40B4-BE49-F238E27FC236}">
                <a16:creationId xmlns:a16="http://schemas.microsoft.com/office/drawing/2014/main" id="{E4B481B3-BD4F-CBDD-D382-B5B8EFDDF8E2}"/>
              </a:ext>
            </a:extLst>
          </p:cNvPr>
          <p:cNvSpPr/>
          <p:nvPr/>
        </p:nvSpPr>
        <p:spPr>
          <a:xfrm>
            <a:off x="610000" y="3220000"/>
            <a:ext cx="360000" cy="360000"/>
          </a:xfrm>
          <a:prstGeom prst="ellipse">
            <a:avLst/>
          </a:prstGeom>
          <a:solidFill>
            <a:srgbClr val="C0453B"/>
          </a:solidFill>
          <a:ln>
            <a:noFill/>
          </a:ln>
        </p:spPr>
        <p:txBody>
          <a:bodyPr lIns="0" tIns="0" rIns="0" bIns="0" anchor="ctr"/>
          <a:lstStyle/>
          <a:p>
            <a:pPr algn="ctr"/>
            <a:r>
              <a:rPr lang="en-US" sz="1800" b="1">
                <a:solidFill>
                  <a:srgbClr val="FFFFFF"/>
                </a:solidFill>
              </a:rPr>
              <a:t>✕</a:t>
            </a:r>
          </a:p>
        </p:txBody>
      </p:sp>
      <p:sp>
        <p:nvSpPr>
          <p:cNvPr id="17" name="tx">
            <a:extLst>
              <a:ext uri="{FF2B5EF4-FFF2-40B4-BE49-F238E27FC236}">
                <a16:creationId xmlns:a16="http://schemas.microsoft.com/office/drawing/2014/main" id="{ADEDB9D9-2103-ADEF-19CA-8F586D79DE31}"/>
              </a:ext>
            </a:extLst>
          </p:cNvPr>
          <p:cNvSpPr txBox="1"/>
          <p:nvPr/>
        </p:nvSpPr>
        <p:spPr>
          <a:xfrm>
            <a:off x="1150000" y="3140000"/>
            <a:ext cx="4670000" cy="520000"/>
          </a:xfrm>
          <a:prstGeom prst="rect">
            <a:avLst/>
          </a:prstGeom>
        </p:spPr>
        <p:txBody>
          <a:bodyPr wrap="square" lIns="0" tIns="10000" rIns="0" bIns="10000" anchor="ctr"/>
          <a:lstStyle/>
          <a:p>
            <a:pPr algn="l"/>
            <a:r>
              <a:rPr lang="en-US" sz="1800" b="1" dirty="0">
                <a:solidFill>
                  <a:srgbClr val="0E2841"/>
                </a:solidFill>
              </a:rPr>
              <a:t>Be your voice</a:t>
            </a:r>
          </a:p>
        </p:txBody>
      </p:sp>
      <p:sp>
        <p:nvSpPr>
          <p:cNvPr id="18" name="cell">
            <a:extLst>
              <a:ext uri="{FF2B5EF4-FFF2-40B4-BE49-F238E27FC236}">
                <a16:creationId xmlns:a16="http://schemas.microsoft.com/office/drawing/2014/main" id="{B639A720-836F-B1F8-B2B3-8C018A59063F}"/>
              </a:ext>
            </a:extLst>
          </p:cNvPr>
          <p:cNvSpPr/>
          <p:nvPr/>
        </p:nvSpPr>
        <p:spPr>
          <a:xfrm>
            <a:off x="6252000" y="1980000"/>
            <a:ext cx="5480000" cy="520000"/>
          </a:xfrm>
          <a:prstGeom prst="roundRect">
            <a:avLst>
              <a:gd name="adj" fmla="val 12000"/>
            </a:avLst>
          </a:prstGeom>
          <a:solidFill>
            <a:srgbClr val="EAF6EF"/>
          </a:solidFill>
          <a:ln w="12700">
            <a:solidFill>
              <a:srgbClr val="C2E3CF"/>
            </a:solidFill>
          </a:ln>
          <a:effectLst>
            <a:outerShdw blurRad="80000" dist="30000" dir="5400000" rotWithShape="0">
              <a:srgbClr val="5B2E91">
                <a:alpha val="10000"/>
              </a:srgbClr>
            </a:outerShdw>
          </a:effectLst>
        </p:spPr>
        <p:txBody>
          <a:bodyPr/>
          <a:lstStyle/>
          <a:p>
            <a:endParaRPr lang="en-US"/>
          </a:p>
        </p:txBody>
      </p:sp>
      <p:sp>
        <p:nvSpPr>
          <p:cNvPr id="19" name="icon">
            <a:extLst>
              <a:ext uri="{FF2B5EF4-FFF2-40B4-BE49-F238E27FC236}">
                <a16:creationId xmlns:a16="http://schemas.microsoft.com/office/drawing/2014/main" id="{5F56ADD5-230A-E212-22A9-E35B8BBF8CF1}"/>
              </a:ext>
            </a:extLst>
          </p:cNvPr>
          <p:cNvSpPr/>
          <p:nvPr/>
        </p:nvSpPr>
        <p:spPr>
          <a:xfrm>
            <a:off x="6402000" y="2060000"/>
            <a:ext cx="360000" cy="360000"/>
          </a:xfrm>
          <a:prstGeom prst="ellipse">
            <a:avLst/>
          </a:prstGeom>
          <a:solidFill>
            <a:srgbClr val="2E9E5B"/>
          </a:solidFill>
          <a:ln>
            <a:noFill/>
          </a:ln>
        </p:spPr>
        <p:txBody>
          <a:bodyPr lIns="0" tIns="0" rIns="0" bIns="0" anchor="ctr"/>
          <a:lstStyle/>
          <a:p>
            <a:pPr algn="ctr"/>
            <a:r>
              <a:rPr lang="en-US" sz="1800" b="1">
                <a:solidFill>
                  <a:srgbClr val="FFFFFF"/>
                </a:solidFill>
              </a:rPr>
              <a:t>✓</a:t>
            </a:r>
          </a:p>
        </p:txBody>
      </p:sp>
      <p:sp>
        <p:nvSpPr>
          <p:cNvPr id="21" name="tx">
            <a:extLst>
              <a:ext uri="{FF2B5EF4-FFF2-40B4-BE49-F238E27FC236}">
                <a16:creationId xmlns:a16="http://schemas.microsoft.com/office/drawing/2014/main" id="{F8C3E101-3A25-FE4D-69EF-4148B159596C}"/>
              </a:ext>
            </a:extLst>
          </p:cNvPr>
          <p:cNvSpPr txBox="1"/>
          <p:nvPr/>
        </p:nvSpPr>
        <p:spPr>
          <a:xfrm>
            <a:off x="6942000" y="1980000"/>
            <a:ext cx="4670000" cy="520000"/>
          </a:xfrm>
          <a:prstGeom prst="rect">
            <a:avLst/>
          </a:prstGeom>
        </p:spPr>
        <p:txBody>
          <a:bodyPr wrap="square" lIns="0" tIns="10000" rIns="0" bIns="10000" anchor="ctr"/>
          <a:lstStyle/>
          <a:p>
            <a:pPr algn="l"/>
            <a:r>
              <a:rPr lang="en-US" sz="1800" b="1">
                <a:solidFill>
                  <a:srgbClr val="0E2841"/>
                </a:solidFill>
              </a:rPr>
              <a:t>Challenge your ideas</a:t>
            </a:r>
          </a:p>
        </p:txBody>
      </p:sp>
      <p:sp>
        <p:nvSpPr>
          <p:cNvPr id="22" name="cell">
            <a:extLst>
              <a:ext uri="{FF2B5EF4-FFF2-40B4-BE49-F238E27FC236}">
                <a16:creationId xmlns:a16="http://schemas.microsoft.com/office/drawing/2014/main" id="{E023ECE0-B5C5-D934-8733-836A311179AD}"/>
              </a:ext>
            </a:extLst>
          </p:cNvPr>
          <p:cNvSpPr/>
          <p:nvPr/>
        </p:nvSpPr>
        <p:spPr>
          <a:xfrm>
            <a:off x="6252000" y="2560000"/>
            <a:ext cx="5480000" cy="520000"/>
          </a:xfrm>
          <a:prstGeom prst="roundRect">
            <a:avLst>
              <a:gd name="adj" fmla="val 12000"/>
            </a:avLst>
          </a:prstGeom>
          <a:solidFill>
            <a:srgbClr val="EAF6EF"/>
          </a:solidFill>
          <a:ln w="12700">
            <a:solidFill>
              <a:srgbClr val="C2E3CF"/>
            </a:solidFill>
          </a:ln>
          <a:effectLst>
            <a:outerShdw blurRad="80000" dist="30000" dir="5400000" rotWithShape="0">
              <a:srgbClr val="5B2E91">
                <a:alpha val="10000"/>
              </a:srgbClr>
            </a:outerShdw>
          </a:effectLst>
        </p:spPr>
        <p:txBody>
          <a:bodyPr/>
          <a:lstStyle/>
          <a:p>
            <a:endParaRPr lang="en-US"/>
          </a:p>
        </p:txBody>
      </p:sp>
      <p:sp>
        <p:nvSpPr>
          <p:cNvPr id="23" name="icon">
            <a:extLst>
              <a:ext uri="{FF2B5EF4-FFF2-40B4-BE49-F238E27FC236}">
                <a16:creationId xmlns:a16="http://schemas.microsoft.com/office/drawing/2014/main" id="{A25BC36C-EC72-10D8-D17A-228544CA579D}"/>
              </a:ext>
            </a:extLst>
          </p:cNvPr>
          <p:cNvSpPr/>
          <p:nvPr/>
        </p:nvSpPr>
        <p:spPr>
          <a:xfrm>
            <a:off x="6402000" y="2640000"/>
            <a:ext cx="360000" cy="360000"/>
          </a:xfrm>
          <a:prstGeom prst="ellipse">
            <a:avLst/>
          </a:prstGeom>
          <a:solidFill>
            <a:srgbClr val="2E9E5B"/>
          </a:solidFill>
          <a:ln>
            <a:noFill/>
          </a:ln>
        </p:spPr>
        <p:txBody>
          <a:bodyPr lIns="0" tIns="0" rIns="0" bIns="0" anchor="ctr"/>
          <a:lstStyle/>
          <a:p>
            <a:pPr algn="ctr"/>
            <a:r>
              <a:rPr lang="en-US" sz="1800" b="1">
                <a:solidFill>
                  <a:srgbClr val="FFFFFF"/>
                </a:solidFill>
              </a:rPr>
              <a:t>✓</a:t>
            </a:r>
          </a:p>
        </p:txBody>
      </p:sp>
      <p:sp>
        <p:nvSpPr>
          <p:cNvPr id="24" name="tx">
            <a:extLst>
              <a:ext uri="{FF2B5EF4-FFF2-40B4-BE49-F238E27FC236}">
                <a16:creationId xmlns:a16="http://schemas.microsoft.com/office/drawing/2014/main" id="{5AB47C23-686C-8BB1-CBFB-63C97C3974B8}"/>
              </a:ext>
            </a:extLst>
          </p:cNvPr>
          <p:cNvSpPr txBox="1"/>
          <p:nvPr/>
        </p:nvSpPr>
        <p:spPr>
          <a:xfrm>
            <a:off x="6942000" y="2560000"/>
            <a:ext cx="4670000" cy="520000"/>
          </a:xfrm>
          <a:prstGeom prst="rect">
            <a:avLst/>
          </a:prstGeom>
        </p:spPr>
        <p:txBody>
          <a:bodyPr wrap="square" lIns="0" tIns="10000" rIns="0" bIns="10000" anchor="ctr"/>
          <a:lstStyle/>
          <a:p>
            <a:pPr algn="l"/>
            <a:r>
              <a:rPr lang="en-US" sz="1800" b="1">
                <a:solidFill>
                  <a:srgbClr val="0E2841"/>
                </a:solidFill>
              </a:rPr>
              <a:t>Improve organization</a:t>
            </a:r>
          </a:p>
        </p:txBody>
      </p:sp>
      <p:sp>
        <p:nvSpPr>
          <p:cNvPr id="25" name="cell">
            <a:extLst>
              <a:ext uri="{FF2B5EF4-FFF2-40B4-BE49-F238E27FC236}">
                <a16:creationId xmlns:a16="http://schemas.microsoft.com/office/drawing/2014/main" id="{FF0F3E2C-1EA4-9C95-7E5A-87C0AE6688B1}"/>
              </a:ext>
            </a:extLst>
          </p:cNvPr>
          <p:cNvSpPr/>
          <p:nvPr/>
        </p:nvSpPr>
        <p:spPr>
          <a:xfrm>
            <a:off x="6252000" y="3140000"/>
            <a:ext cx="5480000" cy="520000"/>
          </a:xfrm>
          <a:prstGeom prst="roundRect">
            <a:avLst>
              <a:gd name="adj" fmla="val 12000"/>
            </a:avLst>
          </a:prstGeom>
          <a:solidFill>
            <a:srgbClr val="EAF6EF"/>
          </a:solidFill>
          <a:ln w="12700">
            <a:solidFill>
              <a:srgbClr val="C2E3CF"/>
            </a:solidFill>
          </a:ln>
          <a:effectLst>
            <a:outerShdw blurRad="80000" dist="30000" dir="5400000" rotWithShape="0">
              <a:srgbClr val="5B2E91">
                <a:alpha val="10000"/>
              </a:srgbClr>
            </a:outerShdw>
          </a:effectLst>
        </p:spPr>
        <p:txBody>
          <a:bodyPr/>
          <a:lstStyle/>
          <a:p>
            <a:endParaRPr lang="en-US"/>
          </a:p>
        </p:txBody>
      </p:sp>
      <p:sp>
        <p:nvSpPr>
          <p:cNvPr id="26" name="icon">
            <a:extLst>
              <a:ext uri="{FF2B5EF4-FFF2-40B4-BE49-F238E27FC236}">
                <a16:creationId xmlns:a16="http://schemas.microsoft.com/office/drawing/2014/main" id="{81448324-5B48-65C0-8968-5CDE481B357A}"/>
              </a:ext>
            </a:extLst>
          </p:cNvPr>
          <p:cNvSpPr/>
          <p:nvPr/>
        </p:nvSpPr>
        <p:spPr>
          <a:xfrm>
            <a:off x="6402000" y="3220000"/>
            <a:ext cx="360000" cy="360000"/>
          </a:xfrm>
          <a:prstGeom prst="ellipse">
            <a:avLst/>
          </a:prstGeom>
          <a:solidFill>
            <a:srgbClr val="2E9E5B"/>
          </a:solidFill>
          <a:ln>
            <a:noFill/>
          </a:ln>
        </p:spPr>
        <p:txBody>
          <a:bodyPr lIns="0" tIns="0" rIns="0" bIns="0" anchor="ctr"/>
          <a:lstStyle/>
          <a:p>
            <a:pPr algn="ctr"/>
            <a:r>
              <a:rPr lang="en-US" sz="1800" b="1">
                <a:solidFill>
                  <a:srgbClr val="FFFFFF"/>
                </a:solidFill>
              </a:rPr>
              <a:t>✓</a:t>
            </a:r>
          </a:p>
        </p:txBody>
      </p:sp>
      <p:sp>
        <p:nvSpPr>
          <p:cNvPr id="27" name="tx">
            <a:extLst>
              <a:ext uri="{FF2B5EF4-FFF2-40B4-BE49-F238E27FC236}">
                <a16:creationId xmlns:a16="http://schemas.microsoft.com/office/drawing/2014/main" id="{E5AC7E65-702F-EA84-F5F5-B363A043C4B3}"/>
              </a:ext>
            </a:extLst>
          </p:cNvPr>
          <p:cNvSpPr txBox="1"/>
          <p:nvPr/>
        </p:nvSpPr>
        <p:spPr>
          <a:xfrm>
            <a:off x="6942000" y="3140000"/>
            <a:ext cx="4670000" cy="520000"/>
          </a:xfrm>
          <a:prstGeom prst="rect">
            <a:avLst/>
          </a:prstGeom>
        </p:spPr>
        <p:txBody>
          <a:bodyPr wrap="square" lIns="0" tIns="10000" rIns="0" bIns="10000" anchor="ctr"/>
          <a:lstStyle/>
          <a:p>
            <a:pPr algn="l"/>
            <a:r>
              <a:rPr lang="en-US" sz="1800" b="1">
                <a:solidFill>
                  <a:srgbClr val="0E2841"/>
                </a:solidFill>
              </a:rPr>
              <a:t>Strengthen messaging</a:t>
            </a:r>
          </a:p>
        </p:txBody>
      </p:sp>
      <p:sp>
        <p:nvSpPr>
          <p:cNvPr id="28" name="cell">
            <a:extLst>
              <a:ext uri="{FF2B5EF4-FFF2-40B4-BE49-F238E27FC236}">
                <a16:creationId xmlns:a16="http://schemas.microsoft.com/office/drawing/2014/main" id="{CBCF9623-E71E-75C6-3D22-655C32859659}"/>
              </a:ext>
            </a:extLst>
          </p:cNvPr>
          <p:cNvSpPr/>
          <p:nvPr/>
        </p:nvSpPr>
        <p:spPr>
          <a:xfrm>
            <a:off x="6252000" y="3720000"/>
            <a:ext cx="5480000" cy="520000"/>
          </a:xfrm>
          <a:prstGeom prst="roundRect">
            <a:avLst>
              <a:gd name="adj" fmla="val 12000"/>
            </a:avLst>
          </a:prstGeom>
          <a:solidFill>
            <a:srgbClr val="EAF6EF"/>
          </a:solidFill>
          <a:ln w="12700">
            <a:solidFill>
              <a:srgbClr val="C2E3CF"/>
            </a:solidFill>
          </a:ln>
          <a:effectLst>
            <a:outerShdw blurRad="80000" dist="30000" dir="5400000" rotWithShape="0">
              <a:srgbClr val="5B2E91">
                <a:alpha val="10000"/>
              </a:srgbClr>
            </a:outerShdw>
          </a:effectLst>
        </p:spPr>
        <p:txBody>
          <a:bodyPr/>
          <a:lstStyle/>
          <a:p>
            <a:endParaRPr lang="en-US"/>
          </a:p>
        </p:txBody>
      </p:sp>
      <p:sp>
        <p:nvSpPr>
          <p:cNvPr id="29" name="icon">
            <a:extLst>
              <a:ext uri="{FF2B5EF4-FFF2-40B4-BE49-F238E27FC236}">
                <a16:creationId xmlns:a16="http://schemas.microsoft.com/office/drawing/2014/main" id="{02493C4C-EEE7-80B0-D7CE-21F52BFD96E9}"/>
              </a:ext>
            </a:extLst>
          </p:cNvPr>
          <p:cNvSpPr/>
          <p:nvPr/>
        </p:nvSpPr>
        <p:spPr>
          <a:xfrm>
            <a:off x="6402000" y="3800000"/>
            <a:ext cx="360000" cy="360000"/>
          </a:xfrm>
          <a:prstGeom prst="ellipse">
            <a:avLst/>
          </a:prstGeom>
          <a:solidFill>
            <a:srgbClr val="2E9E5B"/>
          </a:solidFill>
          <a:ln>
            <a:noFill/>
          </a:ln>
        </p:spPr>
        <p:txBody>
          <a:bodyPr lIns="0" tIns="0" rIns="0" bIns="0" anchor="ctr"/>
          <a:lstStyle/>
          <a:p>
            <a:pPr algn="ctr"/>
            <a:r>
              <a:rPr lang="en-US" sz="1800" b="1">
                <a:solidFill>
                  <a:srgbClr val="FFFFFF"/>
                </a:solidFill>
              </a:rPr>
              <a:t>✓</a:t>
            </a:r>
          </a:p>
        </p:txBody>
      </p:sp>
      <p:sp>
        <p:nvSpPr>
          <p:cNvPr id="30" name="tx">
            <a:extLst>
              <a:ext uri="{FF2B5EF4-FFF2-40B4-BE49-F238E27FC236}">
                <a16:creationId xmlns:a16="http://schemas.microsoft.com/office/drawing/2014/main" id="{A12F0185-7017-9F72-800E-9E5584CF954E}"/>
              </a:ext>
            </a:extLst>
          </p:cNvPr>
          <p:cNvSpPr txBox="1"/>
          <p:nvPr/>
        </p:nvSpPr>
        <p:spPr>
          <a:xfrm>
            <a:off x="6942000" y="3720000"/>
            <a:ext cx="4670000" cy="520000"/>
          </a:xfrm>
          <a:prstGeom prst="rect">
            <a:avLst/>
          </a:prstGeom>
        </p:spPr>
        <p:txBody>
          <a:bodyPr wrap="square" lIns="0" tIns="10000" rIns="0" bIns="10000" anchor="ctr"/>
          <a:lstStyle/>
          <a:p>
            <a:pPr algn="l"/>
            <a:r>
              <a:rPr lang="en-US" sz="1800" b="1">
                <a:solidFill>
                  <a:srgbClr val="0E2841"/>
                </a:solidFill>
              </a:rPr>
              <a:t>Practice presentations</a:t>
            </a:r>
          </a:p>
        </p:txBody>
      </p:sp>
      <p:sp>
        <p:nvSpPr>
          <p:cNvPr id="31" name="cell">
            <a:extLst>
              <a:ext uri="{FF2B5EF4-FFF2-40B4-BE49-F238E27FC236}">
                <a16:creationId xmlns:a16="http://schemas.microsoft.com/office/drawing/2014/main" id="{DD6A8C09-D599-A419-9CEA-869F1F401B08}"/>
              </a:ext>
            </a:extLst>
          </p:cNvPr>
          <p:cNvSpPr/>
          <p:nvPr/>
        </p:nvSpPr>
        <p:spPr>
          <a:xfrm>
            <a:off x="6252000" y="4300000"/>
            <a:ext cx="5480000" cy="520000"/>
          </a:xfrm>
          <a:prstGeom prst="roundRect">
            <a:avLst>
              <a:gd name="adj" fmla="val 12000"/>
            </a:avLst>
          </a:prstGeom>
          <a:solidFill>
            <a:srgbClr val="EAF6EF"/>
          </a:solidFill>
          <a:ln w="12700">
            <a:solidFill>
              <a:srgbClr val="C2E3CF"/>
            </a:solidFill>
          </a:ln>
          <a:effectLst>
            <a:outerShdw blurRad="80000" dist="30000" dir="5400000" rotWithShape="0">
              <a:srgbClr val="5B2E91">
                <a:alpha val="10000"/>
              </a:srgbClr>
            </a:outerShdw>
          </a:effectLst>
        </p:spPr>
        <p:txBody>
          <a:bodyPr/>
          <a:lstStyle/>
          <a:p>
            <a:endParaRPr lang="en-US"/>
          </a:p>
        </p:txBody>
      </p:sp>
      <p:sp>
        <p:nvSpPr>
          <p:cNvPr id="32" name="icon">
            <a:extLst>
              <a:ext uri="{FF2B5EF4-FFF2-40B4-BE49-F238E27FC236}">
                <a16:creationId xmlns:a16="http://schemas.microsoft.com/office/drawing/2014/main" id="{FE257D48-01D2-C94A-5A7F-6A7012268BA8}"/>
              </a:ext>
            </a:extLst>
          </p:cNvPr>
          <p:cNvSpPr/>
          <p:nvPr/>
        </p:nvSpPr>
        <p:spPr>
          <a:xfrm>
            <a:off x="6402000" y="4380000"/>
            <a:ext cx="360000" cy="360000"/>
          </a:xfrm>
          <a:prstGeom prst="ellipse">
            <a:avLst/>
          </a:prstGeom>
          <a:solidFill>
            <a:srgbClr val="2E9E5B"/>
          </a:solidFill>
          <a:ln>
            <a:noFill/>
          </a:ln>
        </p:spPr>
        <p:txBody>
          <a:bodyPr lIns="0" tIns="0" rIns="0" bIns="0" anchor="ctr"/>
          <a:lstStyle/>
          <a:p>
            <a:pPr algn="ctr"/>
            <a:r>
              <a:rPr lang="en-US" sz="1800" b="1">
                <a:solidFill>
                  <a:srgbClr val="FFFFFF"/>
                </a:solidFill>
              </a:rPr>
              <a:t>✓</a:t>
            </a:r>
          </a:p>
        </p:txBody>
      </p:sp>
      <p:sp>
        <p:nvSpPr>
          <p:cNvPr id="33" name="tx">
            <a:extLst>
              <a:ext uri="{FF2B5EF4-FFF2-40B4-BE49-F238E27FC236}">
                <a16:creationId xmlns:a16="http://schemas.microsoft.com/office/drawing/2014/main" id="{00064C27-F0CF-1DEB-17CE-B91CA1246CD4}"/>
              </a:ext>
            </a:extLst>
          </p:cNvPr>
          <p:cNvSpPr txBox="1"/>
          <p:nvPr/>
        </p:nvSpPr>
        <p:spPr>
          <a:xfrm>
            <a:off x="6942000" y="4300000"/>
            <a:ext cx="4670000" cy="520000"/>
          </a:xfrm>
          <a:prstGeom prst="rect">
            <a:avLst/>
          </a:prstGeom>
        </p:spPr>
        <p:txBody>
          <a:bodyPr wrap="square" lIns="0" tIns="10000" rIns="0" bIns="10000" anchor="ctr"/>
          <a:lstStyle/>
          <a:p>
            <a:pPr algn="l"/>
            <a:r>
              <a:rPr lang="en-US" sz="1800" b="1">
                <a:solidFill>
                  <a:srgbClr val="0E2841"/>
                </a:solidFill>
              </a:rPr>
              <a:t>Improve clarity</a:t>
            </a:r>
          </a:p>
        </p:txBody>
      </p:sp>
      <p:sp>
        <p:nvSpPr>
          <p:cNvPr id="35" name="Callout">
            <a:extLst>
              <a:ext uri="{FF2B5EF4-FFF2-40B4-BE49-F238E27FC236}">
                <a16:creationId xmlns:a16="http://schemas.microsoft.com/office/drawing/2014/main" id="{3296F3DE-1BEE-92E1-1018-D47111E293B4}"/>
              </a:ext>
            </a:extLst>
          </p:cNvPr>
          <p:cNvSpPr/>
          <p:nvPr/>
        </p:nvSpPr>
        <p:spPr>
          <a:xfrm>
            <a:off x="460000" y="5700000"/>
            <a:ext cx="11272000" cy="700000"/>
          </a:xfrm>
          <a:prstGeom prst="roundRect">
            <a:avLst>
              <a:gd name="adj" fmla="val 12000"/>
            </a:avLst>
          </a:prstGeom>
          <a:solidFill>
            <a:srgbClr val="5B2E91"/>
          </a:solidFill>
          <a:ln>
            <a:noFill/>
          </a:ln>
        </p:spPr>
        <p:txBody>
          <a:bodyPr anchor="ctr"/>
          <a:lstStyle/>
          <a:p>
            <a:pPr algn="ctr"/>
            <a:r>
              <a:rPr lang="en-US" sz="2000" b="1">
                <a:solidFill>
                  <a:srgbClr val="FFFFFF"/>
                </a:solidFill>
              </a:rPr>
              <a:t>If it doesn’t sound like you... don’t use it.</a:t>
            </a:r>
          </a:p>
        </p:txBody>
      </p:sp>
      <p:sp>
        <p:nvSpPr>
          <p:cNvPr id="36" name="Title">
            <a:extLst>
              <a:ext uri="{FF2B5EF4-FFF2-40B4-BE49-F238E27FC236}">
                <a16:creationId xmlns:a16="http://schemas.microsoft.com/office/drawing/2014/main" id="{F0651E0E-541F-FF11-73C6-90482589D5F8}"/>
              </a:ext>
            </a:extLst>
          </p:cNvPr>
          <p:cNvSpPr txBox="1">
            <a:spLocks/>
          </p:cNvSpPr>
          <p:nvPr/>
        </p:nvSpPr>
        <p:spPr>
          <a:xfrm>
            <a:off x="262126" y="189323"/>
            <a:ext cx="11667743" cy="887927"/>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100" b="1" dirty="0">
                <a:latin typeface="Aptos" panose="020B0004020202020204" pitchFamily="34" charset="0"/>
              </a:rPr>
              <a:t>AI Is a Thinking </a:t>
            </a:r>
            <a:r>
              <a:rPr lang="en-US" sz="3100" b="1" u="sng" dirty="0">
                <a:latin typeface="Aptos" panose="020B0004020202020204" pitchFamily="34" charset="0"/>
              </a:rPr>
              <a:t>Partner</a:t>
            </a:r>
          </a:p>
        </p:txBody>
      </p:sp>
    </p:spTree>
    <p:extLst>
      <p:ext uri="{BB962C8B-B14F-4D97-AF65-F5344CB8AC3E}">
        <p14:creationId xmlns:p14="http://schemas.microsoft.com/office/powerpoint/2010/main" val="25116647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a:extLst>
            <a:ext uri="{FF2B5EF4-FFF2-40B4-BE49-F238E27FC236}">
              <a16:creationId xmlns:a16="http://schemas.microsoft.com/office/drawing/2014/main" id="{6E8E9DCF-071D-6E0A-38BC-0656863D6DA1}"/>
            </a:ext>
          </a:extLst>
        </p:cNvPr>
        <p:cNvGrpSpPr/>
        <p:nvPr/>
      </p:nvGrpSpPr>
      <p:grpSpPr>
        <a:xfrm>
          <a:off x="0" y="0"/>
          <a:ext cx="0" cy="0"/>
          <a:chOff x="0" y="0"/>
          <a:chExt cx="0" cy="0"/>
        </a:xfrm>
      </p:grpSpPr>
      <p:sp>
        <p:nvSpPr>
          <p:cNvPr id="7" name="P1">
            <a:extLst>
              <a:ext uri="{FF2B5EF4-FFF2-40B4-BE49-F238E27FC236}">
                <a16:creationId xmlns:a16="http://schemas.microsoft.com/office/drawing/2014/main" id="{8A96B8A6-441D-3879-CB68-0D807E29FA61}"/>
              </a:ext>
            </a:extLst>
          </p:cNvPr>
          <p:cNvSpPr/>
          <p:nvPr/>
        </p:nvSpPr>
        <p:spPr>
          <a:xfrm>
            <a:off x="262126" y="1904000"/>
            <a:ext cx="2150000" cy="3050000"/>
          </a:xfrm>
          <a:prstGeom prst="roundRect">
            <a:avLst>
              <a:gd name="adj" fmla="val 7000"/>
            </a:avLst>
          </a:prstGeom>
          <a:solidFill>
            <a:srgbClr val="FFFFFF"/>
          </a:solidFill>
          <a:ln w="9525">
            <a:solidFill>
              <a:srgbClr val="D9D9E3"/>
            </a:solidFill>
          </a:ln>
          <a:effectLst>
            <a:outerShdw blurRad="90000" dist="38100" dir="5400000" rotWithShape="0">
              <a:srgbClr val="0E2841">
                <a:alpha val="18000"/>
              </a:srgbClr>
            </a:outerShdw>
          </a:effectLst>
        </p:spPr>
        <p:txBody>
          <a:bodyPr/>
          <a:lstStyle/>
          <a:p>
            <a:endParaRPr lang="en-US"/>
          </a:p>
        </p:txBody>
      </p:sp>
      <p:sp>
        <p:nvSpPr>
          <p:cNvPr id="8" name="Num1Bg">
            <a:extLst>
              <a:ext uri="{FF2B5EF4-FFF2-40B4-BE49-F238E27FC236}">
                <a16:creationId xmlns:a16="http://schemas.microsoft.com/office/drawing/2014/main" id="{C057B99D-92CD-921F-C1D5-155AF4A1E297}"/>
              </a:ext>
            </a:extLst>
          </p:cNvPr>
          <p:cNvSpPr/>
          <p:nvPr/>
        </p:nvSpPr>
        <p:spPr>
          <a:xfrm>
            <a:off x="1027126" y="2144000"/>
            <a:ext cx="620000" cy="620000"/>
          </a:xfrm>
          <a:prstGeom prst="ellipse">
            <a:avLst/>
          </a:prstGeom>
          <a:solidFill>
            <a:srgbClr val="5B2E91"/>
          </a:solidFill>
        </p:spPr>
        <p:txBody>
          <a:bodyPr/>
          <a:lstStyle/>
          <a:p>
            <a:endParaRPr lang="en-US"/>
          </a:p>
        </p:txBody>
      </p:sp>
      <p:sp>
        <p:nvSpPr>
          <p:cNvPr id="9" name="Num1">
            <a:extLst>
              <a:ext uri="{FF2B5EF4-FFF2-40B4-BE49-F238E27FC236}">
                <a16:creationId xmlns:a16="http://schemas.microsoft.com/office/drawing/2014/main" id="{A482179D-FE0E-1690-6966-A9BA0460C198}"/>
              </a:ext>
            </a:extLst>
          </p:cNvPr>
          <p:cNvSpPr txBox="1"/>
          <p:nvPr/>
        </p:nvSpPr>
        <p:spPr>
          <a:xfrm>
            <a:off x="1027126" y="2144000"/>
            <a:ext cx="620000" cy="620000"/>
          </a:xfrm>
          <a:prstGeom prst="rect">
            <a:avLst/>
          </a:prstGeom>
        </p:spPr>
        <p:txBody>
          <a:bodyPr wrap="square" lIns="0" tIns="0" rIns="0" bIns="0" anchor="ctr"/>
          <a:lstStyle/>
          <a:p>
            <a:pPr algn="ctr">
              <a:buNone/>
            </a:pPr>
            <a:r>
              <a:rPr lang="en-US" sz="2800" b="1" dirty="0">
                <a:solidFill>
                  <a:srgbClr val="FFFFFF"/>
                </a:solidFill>
              </a:rPr>
              <a:t>1</a:t>
            </a:r>
          </a:p>
        </p:txBody>
      </p:sp>
      <p:sp>
        <p:nvSpPr>
          <p:cNvPr id="10" name="Ico1">
            <a:extLst>
              <a:ext uri="{FF2B5EF4-FFF2-40B4-BE49-F238E27FC236}">
                <a16:creationId xmlns:a16="http://schemas.microsoft.com/office/drawing/2014/main" id="{A3F45F41-8CD7-72ED-0724-572D7EAFFD34}"/>
              </a:ext>
            </a:extLst>
          </p:cNvPr>
          <p:cNvSpPr/>
          <p:nvPr/>
        </p:nvSpPr>
        <p:spPr>
          <a:xfrm>
            <a:off x="1027126" y="2914000"/>
            <a:ext cx="620000" cy="620000"/>
          </a:xfrm>
          <a:custGeom>
            <a:avLst/>
            <a:gdLst/>
            <a:ahLst/>
            <a:cxnLst/>
            <a:rect l="0" t="0" r="1000" b="1000"/>
            <a:pathLst>
              <a:path w="1000" h="1000">
                <a:moveTo>
                  <a:pt x="510" y="330"/>
                </a:moveTo>
                <a:arcTo wR="150" hR="150" stAng="0" swAng="21600000"/>
                <a:close/>
                <a:moveTo>
                  <a:pt x="150" y="760"/>
                </a:moveTo>
                <a:cubicBezTo>
                  <a:pt x="150" y="600"/>
                  <a:pt x="250" y="540"/>
                  <a:pt x="360" y="540"/>
                </a:cubicBezTo>
                <a:cubicBezTo>
                  <a:pt x="470" y="540"/>
                  <a:pt x="570" y="600"/>
                  <a:pt x="570" y="760"/>
                </a:cubicBezTo>
                <a:moveTo>
                  <a:pt x="810" y="360"/>
                </a:moveTo>
                <a:arcTo wR="120" hR="120" stAng="0" swAng="21600000"/>
                <a:close/>
                <a:moveTo>
                  <a:pt x="600" y="600"/>
                </a:moveTo>
                <a:cubicBezTo>
                  <a:pt x="680" y="560"/>
                  <a:pt x="820" y="560"/>
                  <a:pt x="860" y="680"/>
                </a:cubicBezTo>
                <a:lnTo>
                  <a:pt x="860" y="760"/>
                </a:lnTo>
              </a:path>
            </a:pathLst>
          </a:custGeom>
          <a:noFill/>
          <a:ln w="20000" cap="rnd">
            <a:solidFill>
              <a:srgbClr val="5B2E91"/>
            </a:solidFill>
            <a:round/>
          </a:ln>
        </p:spPr>
        <p:txBody>
          <a:bodyPr/>
          <a:lstStyle/>
          <a:p>
            <a:endParaRPr lang="en-US"/>
          </a:p>
        </p:txBody>
      </p:sp>
      <p:sp>
        <p:nvSpPr>
          <p:cNvPr id="11" name="Txt1">
            <a:extLst>
              <a:ext uri="{FF2B5EF4-FFF2-40B4-BE49-F238E27FC236}">
                <a16:creationId xmlns:a16="http://schemas.microsoft.com/office/drawing/2014/main" id="{B0B8A422-2660-BEDE-790D-D49A8D25311D}"/>
              </a:ext>
            </a:extLst>
          </p:cNvPr>
          <p:cNvSpPr txBox="1"/>
          <p:nvPr/>
        </p:nvSpPr>
        <p:spPr>
          <a:xfrm>
            <a:off x="422126" y="3684000"/>
            <a:ext cx="1830000" cy="1150000"/>
          </a:xfrm>
          <a:prstGeom prst="rect">
            <a:avLst/>
          </a:prstGeom>
        </p:spPr>
        <p:txBody>
          <a:bodyPr wrap="square" lIns="0" tIns="0" rIns="0" bIns="0" anchor="t"/>
          <a:lstStyle/>
          <a:p>
            <a:pPr algn="ctr">
              <a:lnSpc>
                <a:spcPct val="104000"/>
              </a:lnSpc>
              <a:buNone/>
            </a:pPr>
            <a:r>
              <a:rPr lang="en-US" sz="1800" b="1">
                <a:solidFill>
                  <a:srgbClr val="0E2841"/>
                </a:solidFill>
              </a:rPr>
              <a:t>Start with people—not prompts.</a:t>
            </a:r>
          </a:p>
        </p:txBody>
      </p:sp>
      <p:sp>
        <p:nvSpPr>
          <p:cNvPr id="12" name="P2">
            <a:extLst>
              <a:ext uri="{FF2B5EF4-FFF2-40B4-BE49-F238E27FC236}">
                <a16:creationId xmlns:a16="http://schemas.microsoft.com/office/drawing/2014/main" id="{ED5CE3D8-9EF0-495E-72B7-010202E5A8FE}"/>
              </a:ext>
            </a:extLst>
          </p:cNvPr>
          <p:cNvSpPr/>
          <p:nvPr/>
        </p:nvSpPr>
        <p:spPr>
          <a:xfrm>
            <a:off x="2617126" y="1904000"/>
            <a:ext cx="2150000" cy="3050000"/>
          </a:xfrm>
          <a:prstGeom prst="roundRect">
            <a:avLst>
              <a:gd name="adj" fmla="val 7000"/>
            </a:avLst>
          </a:prstGeom>
          <a:solidFill>
            <a:srgbClr val="FFFFFF"/>
          </a:solidFill>
          <a:ln w="9525">
            <a:solidFill>
              <a:srgbClr val="D9D9E3"/>
            </a:solidFill>
          </a:ln>
          <a:effectLst>
            <a:outerShdw blurRad="90000" dist="38100" dir="5400000" rotWithShape="0">
              <a:srgbClr val="0E2841">
                <a:alpha val="18000"/>
              </a:srgbClr>
            </a:outerShdw>
          </a:effectLst>
        </p:spPr>
        <p:txBody>
          <a:bodyPr/>
          <a:lstStyle/>
          <a:p>
            <a:endParaRPr lang="en-US"/>
          </a:p>
        </p:txBody>
      </p:sp>
      <p:sp>
        <p:nvSpPr>
          <p:cNvPr id="13" name="Num2Bg">
            <a:extLst>
              <a:ext uri="{FF2B5EF4-FFF2-40B4-BE49-F238E27FC236}">
                <a16:creationId xmlns:a16="http://schemas.microsoft.com/office/drawing/2014/main" id="{196DDA15-49A5-2634-9242-BF844B964F0A}"/>
              </a:ext>
            </a:extLst>
          </p:cNvPr>
          <p:cNvSpPr/>
          <p:nvPr/>
        </p:nvSpPr>
        <p:spPr>
          <a:xfrm>
            <a:off x="3382126" y="2144000"/>
            <a:ext cx="620000" cy="620000"/>
          </a:xfrm>
          <a:prstGeom prst="ellipse">
            <a:avLst/>
          </a:prstGeom>
          <a:solidFill>
            <a:srgbClr val="E97132"/>
          </a:solidFill>
        </p:spPr>
        <p:txBody>
          <a:bodyPr/>
          <a:lstStyle/>
          <a:p>
            <a:endParaRPr lang="en-US"/>
          </a:p>
        </p:txBody>
      </p:sp>
      <p:sp>
        <p:nvSpPr>
          <p:cNvPr id="14" name="Num2">
            <a:extLst>
              <a:ext uri="{FF2B5EF4-FFF2-40B4-BE49-F238E27FC236}">
                <a16:creationId xmlns:a16="http://schemas.microsoft.com/office/drawing/2014/main" id="{057CA821-14BB-323B-F611-C13D57B6E82A}"/>
              </a:ext>
            </a:extLst>
          </p:cNvPr>
          <p:cNvSpPr txBox="1"/>
          <p:nvPr/>
        </p:nvSpPr>
        <p:spPr>
          <a:xfrm>
            <a:off x="3382126" y="2144000"/>
            <a:ext cx="620000" cy="620000"/>
          </a:xfrm>
          <a:prstGeom prst="rect">
            <a:avLst/>
          </a:prstGeom>
        </p:spPr>
        <p:txBody>
          <a:bodyPr wrap="square" lIns="0" tIns="0" rIns="0" bIns="0" anchor="ctr"/>
          <a:lstStyle/>
          <a:p>
            <a:pPr algn="ctr">
              <a:buNone/>
            </a:pPr>
            <a:r>
              <a:rPr lang="en-US" sz="2800" b="1" dirty="0">
                <a:solidFill>
                  <a:srgbClr val="FFFFFF"/>
                </a:solidFill>
              </a:rPr>
              <a:t>2</a:t>
            </a:r>
          </a:p>
        </p:txBody>
      </p:sp>
      <p:sp>
        <p:nvSpPr>
          <p:cNvPr id="15" name="Ico2">
            <a:extLst>
              <a:ext uri="{FF2B5EF4-FFF2-40B4-BE49-F238E27FC236}">
                <a16:creationId xmlns:a16="http://schemas.microsoft.com/office/drawing/2014/main" id="{1D88FC30-21D2-D316-8538-A86758DD75A5}"/>
              </a:ext>
            </a:extLst>
          </p:cNvPr>
          <p:cNvSpPr/>
          <p:nvPr/>
        </p:nvSpPr>
        <p:spPr>
          <a:xfrm>
            <a:off x="3382126" y="2914000"/>
            <a:ext cx="620000" cy="620000"/>
          </a:xfrm>
          <a:custGeom>
            <a:avLst/>
            <a:gdLst/>
            <a:ahLst/>
            <a:cxnLst/>
            <a:rect l="0" t="0" r="1000" b="1000"/>
            <a:pathLst>
              <a:path w="1000" h="1000">
                <a:moveTo>
                  <a:pt x="880" y="500"/>
                </a:moveTo>
                <a:arcTo wR="380" hR="380" stAng="0" swAng="21600000"/>
                <a:close/>
                <a:moveTo>
                  <a:pt x="710" y="500"/>
                </a:moveTo>
                <a:arcTo wR="210" hR="210" stAng="0" swAng="21600000"/>
                <a:close/>
                <a:moveTo>
                  <a:pt x="560" y="500"/>
                </a:moveTo>
                <a:arcTo wR="60" hR="60" stAng="0" swAng="21600000"/>
                <a:close/>
              </a:path>
            </a:pathLst>
          </a:custGeom>
          <a:noFill/>
          <a:ln w="20000" cap="rnd">
            <a:solidFill>
              <a:srgbClr val="E97132"/>
            </a:solidFill>
            <a:round/>
          </a:ln>
        </p:spPr>
        <p:txBody>
          <a:bodyPr/>
          <a:lstStyle/>
          <a:p>
            <a:endParaRPr lang="en-US"/>
          </a:p>
        </p:txBody>
      </p:sp>
      <p:sp>
        <p:nvSpPr>
          <p:cNvPr id="16" name="Txt2">
            <a:extLst>
              <a:ext uri="{FF2B5EF4-FFF2-40B4-BE49-F238E27FC236}">
                <a16:creationId xmlns:a16="http://schemas.microsoft.com/office/drawing/2014/main" id="{E889AB58-B5A3-261C-55F3-A24EF6C8D213}"/>
              </a:ext>
            </a:extLst>
          </p:cNvPr>
          <p:cNvSpPr txBox="1"/>
          <p:nvPr/>
        </p:nvSpPr>
        <p:spPr>
          <a:xfrm>
            <a:off x="2777126" y="3684000"/>
            <a:ext cx="1830000" cy="1150000"/>
          </a:xfrm>
          <a:prstGeom prst="rect">
            <a:avLst/>
          </a:prstGeom>
        </p:spPr>
        <p:txBody>
          <a:bodyPr wrap="square" lIns="0" tIns="0" rIns="0" bIns="0" anchor="t"/>
          <a:lstStyle/>
          <a:p>
            <a:pPr algn="ctr">
              <a:lnSpc>
                <a:spcPct val="104000"/>
              </a:lnSpc>
              <a:buNone/>
            </a:pPr>
            <a:r>
              <a:rPr lang="en-US" sz="1800" b="1">
                <a:solidFill>
                  <a:srgbClr val="0E2841"/>
                </a:solidFill>
              </a:rPr>
              <a:t>Understand your audience before creating content.</a:t>
            </a:r>
          </a:p>
        </p:txBody>
      </p:sp>
      <p:sp>
        <p:nvSpPr>
          <p:cNvPr id="17" name="P3">
            <a:extLst>
              <a:ext uri="{FF2B5EF4-FFF2-40B4-BE49-F238E27FC236}">
                <a16:creationId xmlns:a16="http://schemas.microsoft.com/office/drawing/2014/main" id="{3786060B-992C-2E5C-2BC0-F480CFE78344}"/>
              </a:ext>
            </a:extLst>
          </p:cNvPr>
          <p:cNvSpPr/>
          <p:nvPr/>
        </p:nvSpPr>
        <p:spPr>
          <a:xfrm>
            <a:off x="4972126" y="1904000"/>
            <a:ext cx="2150000" cy="3050000"/>
          </a:xfrm>
          <a:prstGeom prst="roundRect">
            <a:avLst>
              <a:gd name="adj" fmla="val 7000"/>
            </a:avLst>
          </a:prstGeom>
          <a:solidFill>
            <a:srgbClr val="FFFFFF"/>
          </a:solidFill>
          <a:ln w="9525">
            <a:solidFill>
              <a:srgbClr val="D9D9E3"/>
            </a:solidFill>
          </a:ln>
          <a:effectLst>
            <a:outerShdw blurRad="90000" dist="38100" dir="5400000" rotWithShape="0">
              <a:srgbClr val="0E2841">
                <a:alpha val="18000"/>
              </a:srgbClr>
            </a:outerShdw>
          </a:effectLst>
        </p:spPr>
        <p:txBody>
          <a:bodyPr/>
          <a:lstStyle/>
          <a:p>
            <a:endParaRPr lang="en-US"/>
          </a:p>
        </p:txBody>
      </p:sp>
      <p:sp>
        <p:nvSpPr>
          <p:cNvPr id="18" name="Num3Bg">
            <a:extLst>
              <a:ext uri="{FF2B5EF4-FFF2-40B4-BE49-F238E27FC236}">
                <a16:creationId xmlns:a16="http://schemas.microsoft.com/office/drawing/2014/main" id="{48224D4F-09B3-8910-9B63-0E4785E28A7F}"/>
              </a:ext>
            </a:extLst>
          </p:cNvPr>
          <p:cNvSpPr/>
          <p:nvPr/>
        </p:nvSpPr>
        <p:spPr>
          <a:xfrm>
            <a:off x="5737126" y="2144000"/>
            <a:ext cx="620000" cy="620000"/>
          </a:xfrm>
          <a:prstGeom prst="ellipse">
            <a:avLst/>
          </a:prstGeom>
          <a:solidFill>
            <a:srgbClr val="5B2E91"/>
          </a:solidFill>
        </p:spPr>
        <p:txBody>
          <a:bodyPr/>
          <a:lstStyle/>
          <a:p>
            <a:endParaRPr lang="en-US"/>
          </a:p>
        </p:txBody>
      </p:sp>
      <p:sp>
        <p:nvSpPr>
          <p:cNvPr id="19" name="Num3">
            <a:extLst>
              <a:ext uri="{FF2B5EF4-FFF2-40B4-BE49-F238E27FC236}">
                <a16:creationId xmlns:a16="http://schemas.microsoft.com/office/drawing/2014/main" id="{F6623C94-A561-DB3A-F70C-ADF5236B4C90}"/>
              </a:ext>
            </a:extLst>
          </p:cNvPr>
          <p:cNvSpPr txBox="1"/>
          <p:nvPr/>
        </p:nvSpPr>
        <p:spPr>
          <a:xfrm>
            <a:off x="5737126" y="2144000"/>
            <a:ext cx="620000" cy="620000"/>
          </a:xfrm>
          <a:prstGeom prst="rect">
            <a:avLst/>
          </a:prstGeom>
        </p:spPr>
        <p:txBody>
          <a:bodyPr wrap="square" lIns="0" tIns="0" rIns="0" bIns="0" anchor="ctr"/>
          <a:lstStyle/>
          <a:p>
            <a:pPr algn="ctr">
              <a:buNone/>
            </a:pPr>
            <a:r>
              <a:rPr lang="en-US" sz="2800" b="1" dirty="0">
                <a:solidFill>
                  <a:srgbClr val="FFFFFF"/>
                </a:solidFill>
              </a:rPr>
              <a:t>3</a:t>
            </a:r>
          </a:p>
        </p:txBody>
      </p:sp>
      <p:sp>
        <p:nvSpPr>
          <p:cNvPr id="21" name="Ico3">
            <a:extLst>
              <a:ext uri="{FF2B5EF4-FFF2-40B4-BE49-F238E27FC236}">
                <a16:creationId xmlns:a16="http://schemas.microsoft.com/office/drawing/2014/main" id="{FCB826E3-06FE-CAD3-500D-C13AA05C8380}"/>
              </a:ext>
            </a:extLst>
          </p:cNvPr>
          <p:cNvSpPr/>
          <p:nvPr/>
        </p:nvSpPr>
        <p:spPr>
          <a:xfrm>
            <a:off x="5737126" y="2914000"/>
            <a:ext cx="620000" cy="620000"/>
          </a:xfrm>
          <a:custGeom>
            <a:avLst/>
            <a:gdLst/>
            <a:ahLst/>
            <a:cxnLst/>
            <a:rect l="0" t="0" r="1000" b="1000"/>
            <a:pathLst>
              <a:path w="1000" h="1000">
                <a:moveTo>
                  <a:pt x="360" y="620"/>
                </a:moveTo>
                <a:cubicBezTo>
                  <a:pt x="250" y="540"/>
                  <a:pt x="250" y="360"/>
                  <a:pt x="380" y="280"/>
                </a:cubicBezTo>
                <a:cubicBezTo>
                  <a:pt x="520" y="200"/>
                  <a:pt x="700" y="280"/>
                  <a:pt x="720" y="430"/>
                </a:cubicBezTo>
                <a:cubicBezTo>
                  <a:pt x="730" y="520"/>
                  <a:pt x="680" y="580"/>
                  <a:pt x="640" y="620"/>
                </a:cubicBezTo>
                <a:lnTo>
                  <a:pt x="640" y="700"/>
                </a:lnTo>
                <a:lnTo>
                  <a:pt x="360" y="700"/>
                </a:lnTo>
                <a:close/>
                <a:moveTo>
                  <a:pt x="410" y="780"/>
                </a:moveTo>
                <a:lnTo>
                  <a:pt x="590" y="780"/>
                </a:lnTo>
                <a:moveTo>
                  <a:pt x="440" y="860"/>
                </a:moveTo>
                <a:lnTo>
                  <a:pt x="560" y="860"/>
                </a:lnTo>
              </a:path>
            </a:pathLst>
          </a:custGeom>
          <a:noFill/>
          <a:ln w="20000" cap="rnd">
            <a:solidFill>
              <a:srgbClr val="5B2E91"/>
            </a:solidFill>
            <a:round/>
          </a:ln>
        </p:spPr>
        <p:txBody>
          <a:bodyPr/>
          <a:lstStyle/>
          <a:p>
            <a:endParaRPr lang="en-US"/>
          </a:p>
        </p:txBody>
      </p:sp>
      <p:sp>
        <p:nvSpPr>
          <p:cNvPr id="22" name="Txt3">
            <a:extLst>
              <a:ext uri="{FF2B5EF4-FFF2-40B4-BE49-F238E27FC236}">
                <a16:creationId xmlns:a16="http://schemas.microsoft.com/office/drawing/2014/main" id="{32727952-3A5D-2E3A-4147-9F3F2F2A0CF8}"/>
              </a:ext>
            </a:extLst>
          </p:cNvPr>
          <p:cNvSpPr txBox="1"/>
          <p:nvPr/>
        </p:nvSpPr>
        <p:spPr>
          <a:xfrm>
            <a:off x="5132126" y="3684000"/>
            <a:ext cx="1830000" cy="1150000"/>
          </a:xfrm>
          <a:prstGeom prst="rect">
            <a:avLst/>
          </a:prstGeom>
        </p:spPr>
        <p:txBody>
          <a:bodyPr wrap="square" lIns="0" tIns="0" rIns="0" bIns="0" anchor="t"/>
          <a:lstStyle/>
          <a:p>
            <a:pPr algn="ctr">
              <a:lnSpc>
                <a:spcPct val="104000"/>
              </a:lnSpc>
              <a:buNone/>
            </a:pPr>
            <a:r>
              <a:rPr lang="en-US" sz="1800" b="1">
                <a:solidFill>
                  <a:srgbClr val="0E2841"/>
                </a:solidFill>
              </a:rPr>
              <a:t>Use AI to improve your thinking—not replace it.</a:t>
            </a:r>
          </a:p>
        </p:txBody>
      </p:sp>
      <p:sp>
        <p:nvSpPr>
          <p:cNvPr id="23" name="P4">
            <a:extLst>
              <a:ext uri="{FF2B5EF4-FFF2-40B4-BE49-F238E27FC236}">
                <a16:creationId xmlns:a16="http://schemas.microsoft.com/office/drawing/2014/main" id="{1A6AE18E-707B-8577-2E77-AF6D8D3BB840}"/>
              </a:ext>
            </a:extLst>
          </p:cNvPr>
          <p:cNvSpPr/>
          <p:nvPr/>
        </p:nvSpPr>
        <p:spPr>
          <a:xfrm>
            <a:off x="7327126" y="1904000"/>
            <a:ext cx="2150000" cy="3050000"/>
          </a:xfrm>
          <a:prstGeom prst="roundRect">
            <a:avLst>
              <a:gd name="adj" fmla="val 7000"/>
            </a:avLst>
          </a:prstGeom>
          <a:solidFill>
            <a:srgbClr val="FFFFFF"/>
          </a:solidFill>
          <a:ln w="9525">
            <a:solidFill>
              <a:srgbClr val="D9D9E3"/>
            </a:solidFill>
          </a:ln>
          <a:effectLst>
            <a:outerShdw blurRad="90000" dist="38100" dir="5400000" rotWithShape="0">
              <a:srgbClr val="0E2841">
                <a:alpha val="18000"/>
              </a:srgbClr>
            </a:outerShdw>
          </a:effectLst>
        </p:spPr>
        <p:txBody>
          <a:bodyPr/>
          <a:lstStyle/>
          <a:p>
            <a:endParaRPr lang="en-US"/>
          </a:p>
        </p:txBody>
      </p:sp>
      <p:sp>
        <p:nvSpPr>
          <p:cNvPr id="24" name="Num4Bg">
            <a:extLst>
              <a:ext uri="{FF2B5EF4-FFF2-40B4-BE49-F238E27FC236}">
                <a16:creationId xmlns:a16="http://schemas.microsoft.com/office/drawing/2014/main" id="{122F2E3E-1B7A-B5E0-F977-30063E279549}"/>
              </a:ext>
            </a:extLst>
          </p:cNvPr>
          <p:cNvSpPr/>
          <p:nvPr/>
        </p:nvSpPr>
        <p:spPr>
          <a:xfrm>
            <a:off x="8092126" y="2144000"/>
            <a:ext cx="620000" cy="620000"/>
          </a:xfrm>
          <a:prstGeom prst="ellipse">
            <a:avLst/>
          </a:prstGeom>
          <a:solidFill>
            <a:srgbClr val="E97132"/>
          </a:solidFill>
        </p:spPr>
        <p:txBody>
          <a:bodyPr/>
          <a:lstStyle/>
          <a:p>
            <a:endParaRPr lang="en-US"/>
          </a:p>
        </p:txBody>
      </p:sp>
      <p:sp>
        <p:nvSpPr>
          <p:cNvPr id="25" name="Num4">
            <a:extLst>
              <a:ext uri="{FF2B5EF4-FFF2-40B4-BE49-F238E27FC236}">
                <a16:creationId xmlns:a16="http://schemas.microsoft.com/office/drawing/2014/main" id="{8D672822-36B3-3F16-0652-456455379FA5}"/>
              </a:ext>
            </a:extLst>
          </p:cNvPr>
          <p:cNvSpPr txBox="1"/>
          <p:nvPr/>
        </p:nvSpPr>
        <p:spPr>
          <a:xfrm>
            <a:off x="8092126" y="2144000"/>
            <a:ext cx="620000" cy="620000"/>
          </a:xfrm>
          <a:prstGeom prst="rect">
            <a:avLst/>
          </a:prstGeom>
        </p:spPr>
        <p:txBody>
          <a:bodyPr wrap="square" lIns="0" tIns="0" rIns="0" bIns="0" anchor="ctr"/>
          <a:lstStyle/>
          <a:p>
            <a:pPr algn="ctr">
              <a:buNone/>
            </a:pPr>
            <a:r>
              <a:rPr lang="en-US" sz="2800" b="1" dirty="0">
                <a:solidFill>
                  <a:srgbClr val="FFFFFF"/>
                </a:solidFill>
              </a:rPr>
              <a:t>4</a:t>
            </a:r>
          </a:p>
        </p:txBody>
      </p:sp>
      <p:sp>
        <p:nvSpPr>
          <p:cNvPr id="26" name="Ico4">
            <a:extLst>
              <a:ext uri="{FF2B5EF4-FFF2-40B4-BE49-F238E27FC236}">
                <a16:creationId xmlns:a16="http://schemas.microsoft.com/office/drawing/2014/main" id="{C6B6D3B4-CC98-4412-5075-A1A9237B2141}"/>
              </a:ext>
            </a:extLst>
          </p:cNvPr>
          <p:cNvSpPr/>
          <p:nvPr/>
        </p:nvSpPr>
        <p:spPr>
          <a:xfrm>
            <a:off x="8092126" y="2914000"/>
            <a:ext cx="620000" cy="620000"/>
          </a:xfrm>
          <a:custGeom>
            <a:avLst/>
            <a:gdLst/>
            <a:ahLst/>
            <a:cxnLst/>
            <a:rect l="0" t="0" r="1000" b="1000"/>
            <a:pathLst>
              <a:path w="1000" h="1000">
                <a:moveTo>
                  <a:pt x="400" y="180"/>
                </a:moveTo>
                <a:cubicBezTo>
                  <a:pt x="400" y="120"/>
                  <a:pt x="600" y="120"/>
                  <a:pt x="600" y="180"/>
                </a:cubicBezTo>
                <a:lnTo>
                  <a:pt x="600" y="470"/>
                </a:lnTo>
                <a:cubicBezTo>
                  <a:pt x="600" y="540"/>
                  <a:pt x="400" y="540"/>
                  <a:pt x="400" y="470"/>
                </a:cubicBezTo>
                <a:close/>
                <a:moveTo>
                  <a:pt x="320" y="430"/>
                </a:moveTo>
                <a:cubicBezTo>
                  <a:pt x="320" y="620"/>
                  <a:pt x="680" y="620"/>
                  <a:pt x="680" y="430"/>
                </a:cubicBezTo>
                <a:moveTo>
                  <a:pt x="500" y="620"/>
                </a:moveTo>
                <a:lnTo>
                  <a:pt x="500" y="780"/>
                </a:lnTo>
                <a:moveTo>
                  <a:pt x="370" y="830"/>
                </a:moveTo>
                <a:lnTo>
                  <a:pt x="630" y="830"/>
                </a:lnTo>
              </a:path>
            </a:pathLst>
          </a:custGeom>
          <a:noFill/>
          <a:ln w="20000" cap="rnd">
            <a:solidFill>
              <a:srgbClr val="E97132"/>
            </a:solidFill>
            <a:round/>
          </a:ln>
        </p:spPr>
        <p:txBody>
          <a:bodyPr/>
          <a:lstStyle/>
          <a:p>
            <a:endParaRPr lang="en-US"/>
          </a:p>
        </p:txBody>
      </p:sp>
      <p:sp>
        <p:nvSpPr>
          <p:cNvPr id="27" name="Txt4">
            <a:extLst>
              <a:ext uri="{FF2B5EF4-FFF2-40B4-BE49-F238E27FC236}">
                <a16:creationId xmlns:a16="http://schemas.microsoft.com/office/drawing/2014/main" id="{1E892764-D865-7EDA-65F4-8760EF0E898B}"/>
              </a:ext>
            </a:extLst>
          </p:cNvPr>
          <p:cNvSpPr txBox="1"/>
          <p:nvPr/>
        </p:nvSpPr>
        <p:spPr>
          <a:xfrm>
            <a:off x="7487126" y="3684000"/>
            <a:ext cx="1830000" cy="1150000"/>
          </a:xfrm>
          <a:prstGeom prst="rect">
            <a:avLst/>
          </a:prstGeom>
        </p:spPr>
        <p:txBody>
          <a:bodyPr wrap="square" lIns="0" tIns="0" rIns="0" bIns="0" anchor="t"/>
          <a:lstStyle/>
          <a:p>
            <a:pPr algn="ctr">
              <a:lnSpc>
                <a:spcPct val="104000"/>
              </a:lnSpc>
              <a:buNone/>
            </a:pPr>
            <a:r>
              <a:rPr lang="en-US" sz="1800" b="1">
                <a:solidFill>
                  <a:srgbClr val="0E2841"/>
                </a:solidFill>
              </a:rPr>
              <a:t>Keep your own voice.</a:t>
            </a:r>
          </a:p>
        </p:txBody>
      </p:sp>
      <p:sp>
        <p:nvSpPr>
          <p:cNvPr id="28" name="P5">
            <a:extLst>
              <a:ext uri="{FF2B5EF4-FFF2-40B4-BE49-F238E27FC236}">
                <a16:creationId xmlns:a16="http://schemas.microsoft.com/office/drawing/2014/main" id="{B9F3B200-4A96-8B23-A54A-70A8744486E1}"/>
              </a:ext>
            </a:extLst>
          </p:cNvPr>
          <p:cNvSpPr/>
          <p:nvPr/>
        </p:nvSpPr>
        <p:spPr>
          <a:xfrm>
            <a:off x="9682126" y="1904000"/>
            <a:ext cx="2150000" cy="3050000"/>
          </a:xfrm>
          <a:prstGeom prst="roundRect">
            <a:avLst>
              <a:gd name="adj" fmla="val 7000"/>
            </a:avLst>
          </a:prstGeom>
          <a:solidFill>
            <a:srgbClr val="FFFFFF"/>
          </a:solidFill>
          <a:ln w="9525">
            <a:solidFill>
              <a:srgbClr val="D9D9E3"/>
            </a:solidFill>
          </a:ln>
          <a:effectLst>
            <a:outerShdw blurRad="90000" dist="38100" dir="5400000" rotWithShape="0">
              <a:srgbClr val="0E2841">
                <a:alpha val="18000"/>
              </a:srgbClr>
            </a:outerShdw>
          </a:effectLst>
        </p:spPr>
        <p:txBody>
          <a:bodyPr/>
          <a:lstStyle/>
          <a:p>
            <a:endParaRPr lang="en-US"/>
          </a:p>
        </p:txBody>
      </p:sp>
      <p:sp>
        <p:nvSpPr>
          <p:cNvPr id="29" name="Num5Bg">
            <a:extLst>
              <a:ext uri="{FF2B5EF4-FFF2-40B4-BE49-F238E27FC236}">
                <a16:creationId xmlns:a16="http://schemas.microsoft.com/office/drawing/2014/main" id="{E4BDA957-99F2-022A-974B-16089A87B6F3}"/>
              </a:ext>
            </a:extLst>
          </p:cNvPr>
          <p:cNvSpPr/>
          <p:nvPr/>
        </p:nvSpPr>
        <p:spPr>
          <a:xfrm>
            <a:off x="10447126" y="2144000"/>
            <a:ext cx="620000" cy="620000"/>
          </a:xfrm>
          <a:prstGeom prst="ellipse">
            <a:avLst/>
          </a:prstGeom>
          <a:solidFill>
            <a:srgbClr val="5B2E91"/>
          </a:solidFill>
        </p:spPr>
        <p:txBody>
          <a:bodyPr/>
          <a:lstStyle/>
          <a:p>
            <a:endParaRPr lang="en-US"/>
          </a:p>
        </p:txBody>
      </p:sp>
      <p:sp>
        <p:nvSpPr>
          <p:cNvPr id="30" name="Num5">
            <a:extLst>
              <a:ext uri="{FF2B5EF4-FFF2-40B4-BE49-F238E27FC236}">
                <a16:creationId xmlns:a16="http://schemas.microsoft.com/office/drawing/2014/main" id="{A05AF02B-4633-1B2F-033D-9C85495A3534}"/>
              </a:ext>
            </a:extLst>
          </p:cNvPr>
          <p:cNvSpPr txBox="1"/>
          <p:nvPr/>
        </p:nvSpPr>
        <p:spPr>
          <a:xfrm>
            <a:off x="10447126" y="2144000"/>
            <a:ext cx="620000" cy="620000"/>
          </a:xfrm>
          <a:prstGeom prst="rect">
            <a:avLst/>
          </a:prstGeom>
        </p:spPr>
        <p:txBody>
          <a:bodyPr wrap="square" lIns="0" tIns="0" rIns="0" bIns="0" anchor="ctr"/>
          <a:lstStyle/>
          <a:p>
            <a:pPr algn="ctr">
              <a:buNone/>
            </a:pPr>
            <a:r>
              <a:rPr lang="en-US" sz="2800" b="1" dirty="0">
                <a:solidFill>
                  <a:srgbClr val="FFFFFF"/>
                </a:solidFill>
              </a:rPr>
              <a:t>5</a:t>
            </a:r>
          </a:p>
        </p:txBody>
      </p:sp>
      <p:sp>
        <p:nvSpPr>
          <p:cNvPr id="31" name="Ico5">
            <a:extLst>
              <a:ext uri="{FF2B5EF4-FFF2-40B4-BE49-F238E27FC236}">
                <a16:creationId xmlns:a16="http://schemas.microsoft.com/office/drawing/2014/main" id="{73F77559-C010-0518-9B94-80182B91AFF8}"/>
              </a:ext>
            </a:extLst>
          </p:cNvPr>
          <p:cNvSpPr/>
          <p:nvPr/>
        </p:nvSpPr>
        <p:spPr>
          <a:xfrm>
            <a:off x="10447126" y="2914000"/>
            <a:ext cx="620000" cy="620000"/>
          </a:xfrm>
          <a:custGeom>
            <a:avLst/>
            <a:gdLst/>
            <a:ahLst/>
            <a:cxnLst/>
            <a:rect l="0" t="0" r="1000" b="1000"/>
            <a:pathLst>
              <a:path w="1000" h="1000">
                <a:moveTo>
                  <a:pt x="500" y="140"/>
                </a:moveTo>
                <a:lnTo>
                  <a:pt x="590" y="410"/>
                </a:lnTo>
                <a:lnTo>
                  <a:pt x="860" y="500"/>
                </a:lnTo>
                <a:lnTo>
                  <a:pt x="590" y="590"/>
                </a:lnTo>
                <a:lnTo>
                  <a:pt x="500" y="860"/>
                </a:lnTo>
                <a:lnTo>
                  <a:pt x="410" y="590"/>
                </a:lnTo>
                <a:lnTo>
                  <a:pt x="140" y="500"/>
                </a:lnTo>
                <a:lnTo>
                  <a:pt x="410" y="410"/>
                </a:lnTo>
                <a:close/>
              </a:path>
            </a:pathLst>
          </a:custGeom>
          <a:noFill/>
          <a:ln w="20000" cap="rnd">
            <a:solidFill>
              <a:srgbClr val="5B2E91"/>
            </a:solidFill>
            <a:round/>
          </a:ln>
        </p:spPr>
        <p:txBody>
          <a:bodyPr/>
          <a:lstStyle/>
          <a:p>
            <a:endParaRPr lang="en-US"/>
          </a:p>
        </p:txBody>
      </p:sp>
      <p:sp>
        <p:nvSpPr>
          <p:cNvPr id="32" name="Txt5">
            <a:extLst>
              <a:ext uri="{FF2B5EF4-FFF2-40B4-BE49-F238E27FC236}">
                <a16:creationId xmlns:a16="http://schemas.microsoft.com/office/drawing/2014/main" id="{9CCACC89-A614-8A24-915B-24A947C0374C}"/>
              </a:ext>
            </a:extLst>
          </p:cNvPr>
          <p:cNvSpPr txBox="1"/>
          <p:nvPr/>
        </p:nvSpPr>
        <p:spPr>
          <a:xfrm>
            <a:off x="9842126" y="3684000"/>
            <a:ext cx="1830000" cy="1150000"/>
          </a:xfrm>
          <a:prstGeom prst="rect">
            <a:avLst/>
          </a:prstGeom>
        </p:spPr>
        <p:txBody>
          <a:bodyPr wrap="square" lIns="0" tIns="0" rIns="0" bIns="0" anchor="t"/>
          <a:lstStyle/>
          <a:p>
            <a:pPr algn="ctr">
              <a:lnSpc>
                <a:spcPct val="104000"/>
              </a:lnSpc>
              <a:buNone/>
            </a:pPr>
            <a:r>
              <a:rPr lang="en-US" sz="1800" b="1">
                <a:solidFill>
                  <a:srgbClr val="0E2841"/>
                </a:solidFill>
              </a:rPr>
              <a:t>Start small and experiment.</a:t>
            </a:r>
          </a:p>
        </p:txBody>
      </p:sp>
      <p:sp>
        <p:nvSpPr>
          <p:cNvPr id="36" name="Title">
            <a:extLst>
              <a:ext uri="{FF2B5EF4-FFF2-40B4-BE49-F238E27FC236}">
                <a16:creationId xmlns:a16="http://schemas.microsoft.com/office/drawing/2014/main" id="{41517B56-FAE2-7FB4-F885-B6DD62772FD7}"/>
              </a:ext>
            </a:extLst>
          </p:cNvPr>
          <p:cNvSpPr txBox="1">
            <a:spLocks/>
          </p:cNvSpPr>
          <p:nvPr/>
        </p:nvSpPr>
        <p:spPr>
          <a:xfrm>
            <a:off x="262126" y="189323"/>
            <a:ext cx="11667743" cy="887927"/>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100" b="1" dirty="0">
                <a:latin typeface="Aptos" panose="020B0004020202020204" pitchFamily="34" charset="0"/>
              </a:rPr>
              <a:t>Five Principles to Remember</a:t>
            </a:r>
          </a:p>
        </p:txBody>
      </p:sp>
    </p:spTree>
    <p:extLst>
      <p:ext uri="{BB962C8B-B14F-4D97-AF65-F5344CB8AC3E}">
        <p14:creationId xmlns:p14="http://schemas.microsoft.com/office/powerpoint/2010/main" val="34219344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4" name="TextBox 3"/>
          <p:cNvSpPr txBox="1"/>
          <p:nvPr/>
        </p:nvSpPr>
        <p:spPr>
          <a:xfrm>
            <a:off x="658368" y="1115568"/>
            <a:ext cx="6766560" cy="615553"/>
          </a:xfrm>
          <a:prstGeom prst="rect">
            <a:avLst/>
          </a:prstGeom>
          <a:noFill/>
        </p:spPr>
        <p:txBody>
          <a:bodyPr wrap="square">
            <a:spAutoFit/>
          </a:bodyPr>
          <a:lstStyle/>
          <a:p>
            <a:pPr algn="l"/>
            <a:r>
              <a:rPr sz="3100" b="1" dirty="0">
                <a:solidFill>
                  <a:srgbClr val="232321"/>
                </a:solidFill>
                <a:latin typeface="Aptos"/>
              </a:rPr>
              <a:t>Get the deck</a:t>
            </a:r>
          </a:p>
        </p:txBody>
      </p:sp>
      <p:sp>
        <p:nvSpPr>
          <p:cNvPr id="5" name="TextBox 4"/>
          <p:cNvSpPr txBox="1"/>
          <p:nvPr/>
        </p:nvSpPr>
        <p:spPr>
          <a:xfrm>
            <a:off x="685800" y="1874519"/>
            <a:ext cx="6675120" cy="677108"/>
          </a:xfrm>
          <a:prstGeom prst="rect">
            <a:avLst/>
          </a:prstGeom>
          <a:noFill/>
        </p:spPr>
        <p:txBody>
          <a:bodyPr wrap="square">
            <a:spAutoFit/>
          </a:bodyPr>
          <a:lstStyle/>
          <a:p>
            <a:pPr algn="l"/>
            <a:r>
              <a:rPr lang="en-US" sz="1900" dirty="0">
                <a:solidFill>
                  <a:srgbClr val="69655E"/>
                </a:solidFill>
                <a:latin typeface="Aptos"/>
              </a:rPr>
              <a:t>Deck</a:t>
            </a:r>
            <a:r>
              <a:rPr sz="1900" b="0" dirty="0">
                <a:solidFill>
                  <a:srgbClr val="69655E"/>
                </a:solidFill>
                <a:latin typeface="Aptos"/>
              </a:rPr>
              <a:t> plus the prompts you can use to build and refine your own elevator pitch.</a:t>
            </a:r>
          </a:p>
        </p:txBody>
      </p:sp>
      <p:sp>
        <p:nvSpPr>
          <p:cNvPr id="6" name="Rounded Rectangle 5"/>
          <p:cNvSpPr/>
          <p:nvPr/>
        </p:nvSpPr>
        <p:spPr>
          <a:xfrm>
            <a:off x="8001000" y="1051560"/>
            <a:ext cx="3429000" cy="4251960"/>
          </a:xfrm>
          <a:prstGeom prst="roundRect">
            <a:avLst/>
          </a:prstGeom>
          <a:solidFill>
            <a:srgbClr val="FFFFFF"/>
          </a:solidFill>
          <a:ln>
            <a:solidFill>
              <a:srgbClr val="EDE7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mariamtariq_website_qr.png"/>
          <p:cNvPicPr>
            <a:picLocks noChangeAspect="1"/>
          </p:cNvPicPr>
          <p:nvPr/>
        </p:nvPicPr>
        <p:blipFill>
          <a:blip r:embed="rId3"/>
          <a:stretch>
            <a:fillRect/>
          </a:stretch>
        </p:blipFill>
        <p:spPr>
          <a:xfrm>
            <a:off x="8485632" y="1481328"/>
            <a:ext cx="2468880" cy="2468880"/>
          </a:xfrm>
          <a:prstGeom prst="rect">
            <a:avLst/>
          </a:prstGeom>
        </p:spPr>
      </p:pic>
      <p:sp>
        <p:nvSpPr>
          <p:cNvPr id="8" name="TextBox 7"/>
          <p:cNvSpPr txBox="1"/>
          <p:nvPr/>
        </p:nvSpPr>
        <p:spPr>
          <a:xfrm>
            <a:off x="8339327" y="4160520"/>
            <a:ext cx="2743200" cy="274320"/>
          </a:xfrm>
          <a:prstGeom prst="rect">
            <a:avLst/>
          </a:prstGeom>
          <a:noFill/>
        </p:spPr>
        <p:txBody>
          <a:bodyPr wrap="square">
            <a:spAutoFit/>
          </a:bodyPr>
          <a:lstStyle/>
          <a:p>
            <a:pPr algn="ctr"/>
            <a:r>
              <a:rPr sz="1100" b="1">
                <a:solidFill>
                  <a:srgbClr val="DC6036"/>
                </a:solidFill>
                <a:latin typeface="Aptos"/>
              </a:rPr>
              <a:t>SCAN FOR THE DECK + PROMPTS</a:t>
            </a:r>
          </a:p>
        </p:txBody>
      </p:sp>
      <p:sp>
        <p:nvSpPr>
          <p:cNvPr id="9" name="TextBox 8"/>
          <p:cNvSpPr txBox="1"/>
          <p:nvPr/>
        </p:nvSpPr>
        <p:spPr>
          <a:xfrm>
            <a:off x="8339327" y="4617720"/>
            <a:ext cx="2743200" cy="274320"/>
          </a:xfrm>
          <a:prstGeom prst="rect">
            <a:avLst/>
          </a:prstGeom>
          <a:noFill/>
        </p:spPr>
        <p:txBody>
          <a:bodyPr wrap="square">
            <a:spAutoFit/>
          </a:bodyPr>
          <a:lstStyle/>
          <a:p>
            <a:pPr algn="ctr"/>
            <a:r>
              <a:rPr sz="1500" b="1">
                <a:solidFill>
                  <a:srgbClr val="232321"/>
                </a:solidFill>
                <a:latin typeface="Aptos"/>
              </a:rPr>
              <a:t>mariamtariq.com</a:t>
            </a:r>
          </a:p>
        </p:txBody>
      </p:sp>
      <p:sp>
        <p:nvSpPr>
          <p:cNvPr id="10" name="TextBox 9"/>
          <p:cNvSpPr txBox="1"/>
          <p:nvPr/>
        </p:nvSpPr>
        <p:spPr>
          <a:xfrm>
            <a:off x="685800" y="3246120"/>
            <a:ext cx="5029200" cy="438912"/>
          </a:xfrm>
          <a:prstGeom prst="rect">
            <a:avLst/>
          </a:prstGeom>
          <a:noFill/>
        </p:spPr>
        <p:txBody>
          <a:bodyPr wrap="square">
            <a:spAutoFit/>
          </a:bodyPr>
          <a:lstStyle/>
          <a:p>
            <a:pPr algn="l"/>
            <a:r>
              <a:rPr sz="2500" b="1">
                <a:solidFill>
                  <a:srgbClr val="232321"/>
                </a:solidFill>
                <a:latin typeface="Aptos"/>
              </a:rPr>
              <a:t>Mariam Tariq</a:t>
            </a:r>
          </a:p>
        </p:txBody>
      </p:sp>
      <p:sp>
        <p:nvSpPr>
          <p:cNvPr id="11" name="TextBox 10"/>
          <p:cNvSpPr txBox="1"/>
          <p:nvPr/>
        </p:nvSpPr>
        <p:spPr>
          <a:xfrm>
            <a:off x="685800" y="3794760"/>
            <a:ext cx="5394960" cy="320040"/>
          </a:xfrm>
          <a:prstGeom prst="rect">
            <a:avLst/>
          </a:prstGeom>
          <a:noFill/>
        </p:spPr>
        <p:txBody>
          <a:bodyPr wrap="square">
            <a:spAutoFit/>
          </a:bodyPr>
          <a:lstStyle/>
          <a:p>
            <a:pPr algn="l"/>
            <a:r>
              <a:rPr sz="1600" b="0">
                <a:solidFill>
                  <a:srgbClr val="69655E"/>
                </a:solidFill>
                <a:latin typeface="Aptos"/>
              </a:rPr>
              <a:t>Technology Executive • Author • Speaker</a:t>
            </a:r>
          </a:p>
        </p:txBody>
      </p:sp>
      <p:sp>
        <p:nvSpPr>
          <p:cNvPr id="12" name="TextBox 11"/>
          <p:cNvSpPr txBox="1"/>
          <p:nvPr/>
        </p:nvSpPr>
        <p:spPr>
          <a:xfrm>
            <a:off x="685800" y="4462272"/>
            <a:ext cx="4754880" cy="320040"/>
          </a:xfrm>
          <a:prstGeom prst="rect">
            <a:avLst/>
          </a:prstGeom>
          <a:noFill/>
        </p:spPr>
        <p:txBody>
          <a:bodyPr wrap="square">
            <a:spAutoFit/>
          </a:bodyPr>
          <a:lstStyle/>
          <a:p>
            <a:pPr algn="l"/>
            <a:r>
              <a:rPr sz="1700" b="1">
                <a:solidFill>
                  <a:srgbClr val="DC6036"/>
                </a:solidFill>
                <a:latin typeface="Aptos"/>
              </a:rPr>
              <a:t>mariamtariq.com</a:t>
            </a:r>
          </a:p>
        </p:txBody>
      </p:sp>
      <p:sp>
        <p:nvSpPr>
          <p:cNvPr id="13" name="TextBox 12"/>
          <p:cNvSpPr txBox="1"/>
          <p:nvPr/>
        </p:nvSpPr>
        <p:spPr>
          <a:xfrm>
            <a:off x="685800" y="4956048"/>
            <a:ext cx="5120640" cy="320040"/>
          </a:xfrm>
          <a:prstGeom prst="rect">
            <a:avLst/>
          </a:prstGeom>
          <a:noFill/>
        </p:spPr>
        <p:txBody>
          <a:bodyPr wrap="square">
            <a:spAutoFit/>
          </a:bodyPr>
          <a:lstStyle/>
          <a:p>
            <a:pPr algn="l"/>
            <a:r>
              <a:rPr sz="1700" b="0">
                <a:solidFill>
                  <a:srgbClr val="232321"/>
                </a:solidFill>
                <a:latin typeface="Aptos"/>
              </a:rPr>
              <a:t>linkedin.com/in/mariamtariq</a:t>
            </a:r>
          </a:p>
        </p:txBody>
      </p:sp>
      <p:sp>
        <p:nvSpPr>
          <p:cNvPr id="14" name="TextBox 13"/>
          <p:cNvSpPr txBox="1"/>
          <p:nvPr/>
        </p:nvSpPr>
        <p:spPr>
          <a:xfrm>
            <a:off x="685800" y="5650992"/>
            <a:ext cx="2743200" cy="384048"/>
          </a:xfrm>
          <a:prstGeom prst="rect">
            <a:avLst/>
          </a:prstGeom>
          <a:noFill/>
        </p:spPr>
        <p:txBody>
          <a:bodyPr wrap="square">
            <a:spAutoFit/>
          </a:bodyPr>
          <a:lstStyle/>
          <a:p>
            <a:pPr algn="l"/>
            <a:r>
              <a:rPr sz="2200" b="1">
                <a:solidFill>
                  <a:srgbClr val="DC6036"/>
                </a:solidFill>
                <a:latin typeface="Aptos"/>
              </a:rPr>
              <a:t>Questions?</a:t>
            </a:r>
          </a:p>
        </p:txBody>
      </p:sp>
      <p:sp>
        <p:nvSpPr>
          <p:cNvPr id="15" name="TextBox 14"/>
          <p:cNvSpPr txBox="1"/>
          <p:nvPr/>
        </p:nvSpPr>
        <p:spPr>
          <a:xfrm>
            <a:off x="640080" y="6446520"/>
            <a:ext cx="2011680" cy="182880"/>
          </a:xfrm>
          <a:prstGeom prst="rect">
            <a:avLst/>
          </a:prstGeom>
          <a:noFill/>
        </p:spPr>
        <p:txBody>
          <a:bodyPr wrap="square">
            <a:spAutoFit/>
          </a:bodyPr>
          <a:lstStyle/>
          <a:p>
            <a:pPr algn="l"/>
            <a:r>
              <a:rPr sz="900" b="1">
                <a:solidFill>
                  <a:srgbClr val="69655E"/>
                </a:solidFill>
                <a:latin typeface="Aptos"/>
              </a:rPr>
              <a:t>MARIAM TARIQ</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133</TotalTime>
  <Words>2785</Words>
  <Application>Microsoft Macintosh PowerPoint</Application>
  <PresentationFormat>Widescreen</PresentationFormat>
  <Paragraphs>275</Paragraphs>
  <Slides>22</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Mariam Tariq</cp:lastModifiedBy>
  <cp:revision>15</cp:revision>
  <dcterms:created xsi:type="dcterms:W3CDTF">2013-01-27T09:14:16Z</dcterms:created>
  <dcterms:modified xsi:type="dcterms:W3CDTF">2026-10-06T04:22:41Z</dcterms:modified>
  <cp:category/>
</cp:coreProperties>
</file>